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23"/>
  </p:notesMasterIdLst>
  <p:handoutMasterIdLst>
    <p:handoutMasterId r:id="rId24"/>
  </p:handoutMasterIdLst>
  <p:sldIdLst>
    <p:sldId id="341" r:id="rId2"/>
    <p:sldId id="598" r:id="rId3"/>
    <p:sldId id="600" r:id="rId4"/>
    <p:sldId id="603" r:id="rId5"/>
    <p:sldId id="604" r:id="rId6"/>
    <p:sldId id="610" r:id="rId7"/>
    <p:sldId id="605" r:id="rId8"/>
    <p:sldId id="613" r:id="rId9"/>
    <p:sldId id="612" r:id="rId10"/>
    <p:sldId id="614" r:id="rId11"/>
    <p:sldId id="615" r:id="rId12"/>
    <p:sldId id="599" r:id="rId13"/>
    <p:sldId id="589" r:id="rId14"/>
    <p:sldId id="596" r:id="rId15"/>
    <p:sldId id="608" r:id="rId16"/>
    <p:sldId id="597" r:id="rId17"/>
    <p:sldId id="464" r:id="rId18"/>
    <p:sldId id="590" r:id="rId19"/>
    <p:sldId id="607" r:id="rId20"/>
    <p:sldId id="606" r:id="rId21"/>
    <p:sldId id="60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25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6"/>
    <p:restoredTop sz="87211"/>
  </p:normalViewPr>
  <p:slideViewPr>
    <p:cSldViewPr>
      <p:cViewPr varScale="1">
        <p:scale>
          <a:sx n="111" d="100"/>
          <a:sy n="111" d="100"/>
        </p:scale>
        <p:origin x="456" y="192"/>
      </p:cViewPr>
      <p:guideLst>
        <p:guide orient="horz" pos="2160"/>
        <p:guide pos="2880"/>
      </p:guideLst>
    </p:cSldViewPr>
  </p:slideViewPr>
  <p:notesTextViewPr>
    <p:cViewPr>
      <p:scale>
        <a:sx n="100" d="100"/>
        <a:sy n="100" d="100"/>
      </p:scale>
      <p:origin x="0" y="0"/>
    </p:cViewPr>
  </p:notesTextViewPr>
  <p:notesViewPr>
    <p:cSldViewPr>
      <p:cViewPr varScale="1">
        <p:scale>
          <a:sx n="63" d="100"/>
          <a:sy n="63" d="100"/>
        </p:scale>
        <p:origin x="313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77130AC-1169-47BD-87F5-AFD9E79DDC3D}" type="datetimeFigureOut">
              <a:rPr lang="en-US" smtClean="0"/>
              <a:pPr/>
              <a:t>4/2/24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F7480B-C27C-446E-AADB-C78AD07FD3CD}" type="slidenum">
              <a:rPr lang="en-US" smtClean="0"/>
              <a:pPr/>
              <a:t>‹#›</a:t>
            </a:fld>
            <a:endParaRPr lang="en-US"/>
          </a:p>
        </p:txBody>
      </p:sp>
    </p:spTree>
    <p:extLst>
      <p:ext uri="{BB962C8B-B14F-4D97-AF65-F5344CB8AC3E}">
        <p14:creationId xmlns:p14="http://schemas.microsoft.com/office/powerpoint/2010/main" val="2659712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D3C603-3B65-4AB7-82D6-2288B2E2AD50}" type="datetimeFigureOut">
              <a:rPr lang="en-US" smtClean="0"/>
              <a:pPr/>
              <a:t>4/2/24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C6714-DB55-4642-89AE-3D1E79A974A4}" type="slidenum">
              <a:rPr lang="en-US" smtClean="0"/>
              <a:pPr/>
              <a:t>‹#›</a:t>
            </a:fld>
            <a:endParaRPr lang="en-US"/>
          </a:p>
        </p:txBody>
      </p:sp>
    </p:spTree>
    <p:extLst>
      <p:ext uri="{BB962C8B-B14F-4D97-AF65-F5344CB8AC3E}">
        <p14:creationId xmlns:p14="http://schemas.microsoft.com/office/powerpoint/2010/main" val="3554045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1</a:t>
            </a:fld>
            <a:endParaRPr lang="en-US"/>
          </a:p>
        </p:txBody>
      </p:sp>
    </p:spTree>
    <p:extLst>
      <p:ext uri="{BB962C8B-B14F-4D97-AF65-F5344CB8AC3E}">
        <p14:creationId xmlns:p14="http://schemas.microsoft.com/office/powerpoint/2010/main" val="2063527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10</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717230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11</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173552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12</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609010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792BBD5-3F29-6CB7-F305-4E716CC6CD0C}"/>
              </a:ext>
            </a:extLst>
          </p:cNvPr>
          <p:cNvSpPr>
            <a:spLocks noGrp="1" noChangeArrowheads="1"/>
          </p:cNvSpPr>
          <p:nvPr>
            <p:ph type="sldNum" sz="quarter" idx="5"/>
          </p:nvPr>
        </p:nvSpPr>
        <p:spPr>
          <a:ln/>
        </p:spPr>
        <p:txBody>
          <a:bodyPr/>
          <a:lstStyle/>
          <a:p>
            <a:fld id="{61E83738-A605-B742-A142-84138D8C0821}" type="slidenum">
              <a:rPr lang="en-US" altLang="en-US"/>
              <a:pPr/>
              <a:t>13</a:t>
            </a:fld>
            <a:endParaRPr lang="en-US" altLang="en-US"/>
          </a:p>
        </p:txBody>
      </p:sp>
      <p:sp>
        <p:nvSpPr>
          <p:cNvPr id="450562" name="Rectangle 2">
            <a:extLst>
              <a:ext uri="{FF2B5EF4-FFF2-40B4-BE49-F238E27FC236}">
                <a16:creationId xmlns:a16="http://schemas.microsoft.com/office/drawing/2014/main" id="{AAD7CA62-186C-F6C7-1BFA-01DF36049DB5}"/>
              </a:ext>
            </a:extLst>
          </p:cNvPr>
          <p:cNvSpPr>
            <a:spLocks noGrp="1" noRot="1" noChangeAspect="1" noChangeArrowheads="1" noTextEdit="1"/>
          </p:cNvSpPr>
          <p:nvPr>
            <p:ph type="sldImg"/>
          </p:nvPr>
        </p:nvSpPr>
        <p:spPr>
          <a:ln/>
        </p:spPr>
      </p:sp>
      <p:sp>
        <p:nvSpPr>
          <p:cNvPr id="450563" name="Rectangle 3">
            <a:extLst>
              <a:ext uri="{FF2B5EF4-FFF2-40B4-BE49-F238E27FC236}">
                <a16:creationId xmlns:a16="http://schemas.microsoft.com/office/drawing/2014/main" id="{8E242EF5-FF66-9F97-4362-E19230CAFE2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38719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14</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25044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15</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919716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16</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6325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17</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18</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09623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19</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14111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2</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843846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20</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08881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21</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8474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3</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87113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4</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479101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5</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95799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6</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14567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7</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597655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8</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90237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5810D6-7293-C27E-C932-C1FC8449E2D8}"/>
              </a:ext>
            </a:extLst>
          </p:cNvPr>
          <p:cNvSpPr>
            <a:spLocks noGrp="1" noChangeArrowheads="1"/>
          </p:cNvSpPr>
          <p:nvPr>
            <p:ph type="sldNum" sz="quarter" idx="5"/>
          </p:nvPr>
        </p:nvSpPr>
        <p:spPr>
          <a:ln/>
        </p:spPr>
        <p:txBody>
          <a:bodyPr/>
          <a:lstStyle/>
          <a:p>
            <a:fld id="{DAB59C82-9DF9-4845-809E-3D2E8BAEDF2D}" type="slidenum">
              <a:rPr lang="en-US" altLang="en-US"/>
              <a:pPr/>
              <a:t>9</a:t>
            </a:fld>
            <a:endParaRPr lang="en-US" altLang="en-US"/>
          </a:p>
        </p:txBody>
      </p:sp>
      <p:sp>
        <p:nvSpPr>
          <p:cNvPr id="451586" name="Rectangle 2">
            <a:extLst>
              <a:ext uri="{FF2B5EF4-FFF2-40B4-BE49-F238E27FC236}">
                <a16:creationId xmlns:a16="http://schemas.microsoft.com/office/drawing/2014/main" id="{539DC98D-D661-FBD9-9F36-6D5E826F4217}"/>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2B7564EB-9278-2E1D-59C2-7A1D63660A2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14056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twitter.com/bilgicm" TargetMode="External"/><Relationship Id="rId2" Type="http://schemas.openxmlformats.org/officeDocument/2006/relationships/hyperlink" Target="http://www.cs.iit.edu/~mbilgic"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5C2B869B-E6BC-1BA6-F938-8B4555D3FE3F}"/>
              </a:ext>
            </a:extLst>
          </p:cNvPr>
          <p:cNvPicPr>
            <a:picLocks noChangeAspect="1"/>
          </p:cNvPicPr>
          <p:nvPr/>
        </p:nvPicPr>
        <p:blipFill rotWithShape="1">
          <a:blip r:embed="rId2">
            <a:extLst>
              <a:ext uri="{28A0092B-C50C-407E-A947-70E740481C1C}">
                <a14:useLocalDpi xmlns:a14="http://schemas.microsoft.com/office/drawing/2010/main" val="0"/>
              </a:ext>
            </a:extLst>
          </a:blip>
          <a:srcRect l="5882" t="40690" b="41598"/>
          <a:stretch/>
        </p:blipFill>
        <p:spPr>
          <a:xfrm>
            <a:off x="152400" y="990600"/>
            <a:ext cx="7315200" cy="1063752"/>
          </a:xfrm>
          <a:prstGeom prst="rect">
            <a:avLst/>
          </a:prstGeom>
        </p:spPr>
      </p:pic>
    </p:spTree>
    <p:extLst>
      <p:ext uri="{BB962C8B-B14F-4D97-AF65-F5344CB8AC3E}">
        <p14:creationId xmlns:p14="http://schemas.microsoft.com/office/powerpoint/2010/main" val="19490437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Re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62225" y="1433516"/>
            <a:ext cx="4019550" cy="3990975"/>
          </a:xfrm>
          <a:prstGeom prst="rect">
            <a:avLst/>
          </a:prstGeom>
        </p:spPr>
      </p:pic>
    </p:spTree>
    <p:extLst>
      <p:ext uri="{BB962C8B-B14F-4D97-AF65-F5344CB8AC3E}">
        <p14:creationId xmlns:p14="http://schemas.microsoft.com/office/powerpoint/2010/main" val="20776987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17" name="Footer Placeholder 16"/>
          <p:cNvSpPr>
            <a:spLocks noGrp="1"/>
          </p:cNvSpPr>
          <p:nvPr>
            <p:ph type="ftr" sz="quarter" idx="11"/>
          </p:nvPr>
        </p:nvSpPr>
        <p:spPr bwMode="auto">
          <a:xfrm rot="5400000">
            <a:off x="6225444" y="3617978"/>
            <a:ext cx="5334004" cy="384048"/>
          </a:xfrm>
        </p:spPr>
        <p:txBody>
          <a:bodyPr/>
          <a:lstStyle>
            <a:lvl1pPr algn="ctr">
              <a:defRPr sz="700"/>
            </a:lvl1pPr>
          </a:lstStyle>
          <a:p>
            <a:r>
              <a:rPr lang="en-US" dirty="0"/>
              <a:t>CS 583 – Probabilistic Graphical Models – Illinois Institute of Technology</a:t>
            </a: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userDrawn="1"/>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1" name="Title 1"/>
          <p:cNvSpPr txBox="1">
            <a:spLocks/>
          </p:cNvSpPr>
          <p:nvPr userDrawn="1"/>
        </p:nvSpPr>
        <p:spPr>
          <a:xfrm>
            <a:off x="2041117" y="462571"/>
            <a:ext cx="6629911" cy="1132184"/>
          </a:xfrm>
          <a:prstGeom prst="rect">
            <a:avLst/>
          </a:prstGeom>
        </p:spPr>
        <p:txBody>
          <a:bodyPr vert="horz" lIns="0" rIns="0" anchor="b">
            <a:normAutofit/>
          </a:bodyPr>
          <a:lstStyle/>
          <a:p>
            <a:pPr algn="l" rtl="0" eaLnBrk="1" latinLnBrk="0" hangingPunct="1">
              <a:lnSpc>
                <a:spcPct val="100000"/>
              </a:lnSpc>
              <a:spcBef>
                <a:spcPct val="0"/>
              </a:spcBef>
              <a:buNone/>
            </a:pPr>
            <a:r>
              <a:rPr kumimoji="0" lang="en-US" sz="2400" b="1" kern="1200" cap="small" baseline="0" dirty="0">
                <a:solidFill>
                  <a:schemeClr val="tx2"/>
                </a:solidFill>
                <a:latin typeface="+mj-lt"/>
                <a:ea typeface="+mj-ea"/>
                <a:cs typeface="+mj-cs"/>
              </a:rPr>
              <a:t>CS 583: Probabilistic Graphical Models</a:t>
            </a:r>
          </a:p>
          <a:p>
            <a:pPr algn="l" rtl="0" eaLnBrk="1" latinLnBrk="0" hangingPunct="1">
              <a:lnSpc>
                <a:spcPct val="100000"/>
              </a:lnSpc>
              <a:spcBef>
                <a:spcPct val="0"/>
              </a:spcBef>
              <a:buNone/>
            </a:pPr>
            <a:endParaRPr kumimoji="0" lang="en-US" sz="2400" b="1" kern="1200" cap="small" baseline="0" dirty="0">
              <a:solidFill>
                <a:schemeClr val="tx2"/>
              </a:solidFill>
              <a:latin typeface="+mj-lt"/>
              <a:ea typeface="+mj-ea"/>
              <a:cs typeface="+mj-cs"/>
            </a:endParaRPr>
          </a:p>
        </p:txBody>
      </p:sp>
      <p:sp>
        <p:nvSpPr>
          <p:cNvPr id="45" name="Text Placeholder 44"/>
          <p:cNvSpPr>
            <a:spLocks noGrp="1"/>
          </p:cNvSpPr>
          <p:nvPr>
            <p:ph type="body" sz="quarter" idx="12" hasCustomPrompt="1"/>
          </p:nvPr>
        </p:nvSpPr>
        <p:spPr>
          <a:xfrm>
            <a:off x="2041118" y="2069896"/>
            <a:ext cx="5463344" cy="1183318"/>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800" b="1" i="0" u="none" strike="noStrike" kern="1200" cap="small" spc="0" normalizeH="0" baseline="0" noProof="0">
                <a:ln>
                  <a:noFill/>
                </a:ln>
                <a:solidFill>
                  <a:schemeClr val="tx2"/>
                </a:solidFill>
                <a:effectLst/>
                <a:uLnTx/>
                <a:uFillTx/>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small" spc="0" normalizeH="0" baseline="0" noProof="0" dirty="0">
                <a:ln>
                  <a:noFill/>
                </a:ln>
                <a:solidFill>
                  <a:schemeClr val="tx2"/>
                </a:solidFill>
                <a:effectLst/>
                <a:uLnTx/>
                <a:uFillTx/>
                <a:latin typeface="+mj-lt"/>
                <a:ea typeface="+mj-ea"/>
                <a:cs typeface="+mj-cs"/>
              </a:rPr>
              <a:t>Topic: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b="1" cap="small" dirty="0">
                <a:solidFill>
                  <a:schemeClr val="tx2"/>
                </a:solidFill>
                <a:latin typeface="+mj-lt"/>
                <a:ea typeface="+mj-ea"/>
                <a:cs typeface="+mj-cs"/>
              </a:rPr>
              <a:t>Chapter:</a:t>
            </a:r>
            <a:endParaRPr kumimoji="0" lang="en-US" sz="2400" b="1" i="0" u="none" strike="noStrike" kern="1200" cap="small" spc="0" normalizeH="0" baseline="0" noProof="0" dirty="0">
              <a:ln>
                <a:noFill/>
              </a:ln>
              <a:solidFill>
                <a:schemeClr val="tx2"/>
              </a:solidFill>
              <a:effectLst/>
              <a:uLnTx/>
              <a:uFillTx/>
              <a:latin typeface="+mj-lt"/>
              <a:ea typeface="+mj-ea"/>
              <a:cs typeface="+mj-cs"/>
            </a:endParaRPr>
          </a:p>
        </p:txBody>
      </p:sp>
      <p:grpSp>
        <p:nvGrpSpPr>
          <p:cNvPr id="54" name="Group 53"/>
          <p:cNvGrpSpPr/>
          <p:nvPr userDrawn="1"/>
        </p:nvGrpSpPr>
        <p:grpSpPr>
          <a:xfrm>
            <a:off x="2067974" y="5410204"/>
            <a:ext cx="3634836" cy="1066800"/>
            <a:chOff x="4227387" y="4433832"/>
            <a:chExt cx="3634836" cy="1066800"/>
          </a:xfrm>
        </p:grpSpPr>
        <p:sp>
          <p:nvSpPr>
            <p:cNvPr id="30" name="Title 1"/>
            <p:cNvSpPr txBox="1">
              <a:spLocks/>
            </p:cNvSpPr>
            <p:nvPr userDrawn="1"/>
          </p:nvSpPr>
          <p:spPr>
            <a:xfrm>
              <a:off x="4227387" y="4433832"/>
              <a:ext cx="3634836" cy="1066800"/>
            </a:xfrm>
            <a:prstGeom prst="rect">
              <a:avLst/>
            </a:prstGeom>
          </p:spPr>
          <p:txBody>
            <a:bodyPr vert="horz" anchor="b">
              <a:normAutofit fontScale="70000" lnSpcReduction="20000"/>
            </a:bodyPr>
            <a:lstStyle/>
            <a:p>
              <a:pPr>
                <a:lnSpc>
                  <a:spcPct val="170000"/>
                </a:lnSpc>
              </a:pPr>
              <a:r>
                <a:rPr kumimoji="0" lang="en-US" sz="2000" b="1" dirty="0"/>
                <a:t>Mustafa Bilgic</a:t>
              </a:r>
            </a:p>
            <a:p>
              <a:pPr>
                <a:lnSpc>
                  <a:spcPct val="170000"/>
                </a:lnSpc>
              </a:pPr>
              <a:r>
                <a:rPr kumimoji="0" lang="en-US" sz="2000" dirty="0"/>
                <a:t>       </a:t>
              </a:r>
              <a:r>
                <a:rPr kumimoji="0" lang="en-US" sz="2000" dirty="0">
                  <a:hlinkClick r:id="rId2"/>
                </a:rPr>
                <a:t>http://www.cs.iit.edu/~mbilgic</a:t>
              </a:r>
              <a:endParaRPr kumimoji="0" lang="en-US" sz="2000" dirty="0"/>
            </a:p>
            <a:p>
              <a:pPr>
                <a:lnSpc>
                  <a:spcPct val="170000"/>
                </a:lnSpc>
              </a:pPr>
              <a:r>
                <a:rPr kumimoji="0" lang="en-US" sz="2000" dirty="0"/>
                <a:t>       </a:t>
              </a:r>
              <a:r>
                <a:rPr kumimoji="0" lang="en-US" sz="2000" dirty="0">
                  <a:hlinkClick r:id="rId3"/>
                </a:rPr>
                <a:t>https://twitter.com/bilgicm</a:t>
              </a:r>
              <a:endParaRPr kumimoji="0" lang="en-US" sz="2000" dirty="0"/>
            </a:p>
          </p:txBody>
        </p:sp>
        <p:pic>
          <p:nvPicPr>
            <p:cNvPr id="6" name="Picture 5" descr="File:Twitter bird logo 2012.svg - Wikipedia, the free encyclopedia"/>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21012" y="5187464"/>
              <a:ext cx="274320" cy="223007"/>
            </a:xfrm>
            <a:prstGeom prst="rect">
              <a:avLst/>
            </a:prstGeom>
          </p:spPr>
        </p:pic>
        <p:pic>
          <p:nvPicPr>
            <p:cNvPr id="48" name="Picture 47" descr="Original file ‎ (SVG file, nominally 512 × 512 pixels, file size: 2 ..."/>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14642" y="4861560"/>
              <a:ext cx="274320" cy="274320"/>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ubsec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CS 583 – Probabilistic Graphical Models – Illinois Institute of Technology</a:t>
            </a:r>
          </a:p>
        </p:txBody>
      </p:sp>
      <p:sp>
        <p:nvSpPr>
          <p:cNvPr id="4" name="Slide Number Placeholder 3"/>
          <p:cNvSpPr>
            <a:spLocks noGrp="1"/>
          </p:cNvSpPr>
          <p:nvPr>
            <p:ph type="sldNum" sz="quarter" idx="11"/>
          </p:nvPr>
        </p:nvSpPr>
        <p:spPr>
          <a:xfrm>
            <a:off x="8129016" y="5734050"/>
            <a:ext cx="609600" cy="521208"/>
          </a:xfrm>
          <a:prstGeom prst="rect">
            <a:avLst/>
          </a:prstGeom>
        </p:spPr>
        <p:txBody>
          <a:body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sp>
        <p:nvSpPr>
          <p:cNvPr id="5" name="Title 4"/>
          <p:cNvSpPr>
            <a:spLocks noGrp="1"/>
          </p:cNvSpPr>
          <p:nvPr>
            <p:ph type="title"/>
          </p:nvPr>
        </p:nvSpPr>
        <p:spPr>
          <a:xfrm>
            <a:off x="457200" y="3200400"/>
            <a:ext cx="7467600" cy="1143000"/>
          </a:xfrm>
        </p:spPr>
        <p:txBody>
          <a:bodyPr/>
          <a:lstStyle/>
          <a:p>
            <a:r>
              <a:rPr lang="en-US"/>
              <a:t>Click to edit Master title style</a:t>
            </a:r>
          </a:p>
        </p:txBody>
      </p:sp>
    </p:spTree>
    <p:extLst>
      <p:ext uri="{BB962C8B-B14F-4D97-AF65-F5344CB8AC3E}">
        <p14:creationId xmlns:p14="http://schemas.microsoft.com/office/powerpoint/2010/main" val="4075462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1143000"/>
          </a:xfrm>
          <a:prstGeom prst="rect">
            <a:avLst/>
          </a:prstGeom>
          <a:solidFill>
            <a:srgbClr val="BB253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2"/>
          <p:cNvSpPr>
            <a:spLocks noGrp="1"/>
          </p:cNvSpPr>
          <p:nvPr>
            <p:ph type="ftr" sz="quarter" idx="3"/>
          </p:nvPr>
        </p:nvSpPr>
        <p:spPr>
          <a:xfrm>
            <a:off x="457200" y="6495395"/>
            <a:ext cx="8229600" cy="304800"/>
          </a:xfrm>
          <a:prstGeom prst="rect">
            <a:avLst/>
          </a:prstGeom>
        </p:spPr>
        <p:txBody>
          <a:bodyPr/>
          <a:lstStyle>
            <a:lvl1pPr>
              <a:defRPr sz="1600" b="0">
                <a:solidFill>
                  <a:schemeClr val="tx2"/>
                </a:solidFill>
              </a:defRPr>
            </a:lvl1pPr>
          </a:lstStyle>
          <a:p>
            <a:r>
              <a:rPr lang="en-US"/>
              <a:t>CS 583 – Probabilistic Graphical Models – Illinois Institute of Technology</a:t>
            </a:r>
            <a:endParaRPr lang="en-US" dirty="0"/>
          </a:p>
        </p:txBody>
      </p:sp>
    </p:spTree>
    <p:extLst>
      <p:ext uri="{BB962C8B-B14F-4D97-AF65-F5344CB8AC3E}">
        <p14:creationId xmlns:p14="http://schemas.microsoft.com/office/powerpoint/2010/main" val="291192629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lvl1pPr>
              <a:defRPr>
                <a:latin typeface="Century Schoolbook" panose="02040604050505020304" pitchFamily="18" charset="0"/>
              </a:defRPr>
            </a:lvl1pPr>
          </a:lstStyle>
          <a:p>
            <a:r>
              <a:rPr lang="en-US" noProof="1"/>
              <a:t>Click to edit Master title style</a:t>
            </a:r>
            <a:endParaRPr lang="en-US" dirty="0"/>
          </a:p>
        </p:txBody>
      </p:sp>
      <p:sp>
        <p:nvSpPr>
          <p:cNvPr id="14" name="Rectangle 6"/>
          <p:cNvSpPr>
            <a:spLocks noGrp="1"/>
          </p:cNvSpPr>
          <p:nvPr>
            <p:ph idx="1"/>
          </p:nvPr>
        </p:nvSpPr>
        <p:spPr/>
        <p:txBody>
          <a:bodyPr/>
          <a:lstStyle>
            <a:lvl1pPr>
              <a:defRPr>
                <a:latin typeface="Century Schoolbook" panose="02040604050505020304" pitchFamily="18" charset="0"/>
              </a:defRPr>
            </a:lvl1pPr>
            <a:lvl2pPr>
              <a:defRPr>
                <a:latin typeface="Century Schoolbook" panose="02040604050505020304" pitchFamily="18" charset="0"/>
              </a:defRPr>
            </a:lvl2pPr>
            <a:lvl3pPr>
              <a:defRPr>
                <a:latin typeface="Century Schoolbook" panose="02040604050505020304" pitchFamily="18" charset="0"/>
              </a:defRPr>
            </a:lvl3pPr>
            <a:lvl4pPr>
              <a:defRPr>
                <a:latin typeface="Century Schoolbook" panose="02040604050505020304" pitchFamily="18" charset="0"/>
              </a:defRPr>
            </a:lvl4pPr>
            <a:lvl5pPr>
              <a:defRPr>
                <a:latin typeface="Century Schoolbook" panose="02040604050505020304" pitchFamily="18"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dirty="0"/>
          </a:p>
        </p:txBody>
      </p:sp>
      <p:sp>
        <p:nvSpPr>
          <p:cNvPr id="27" name="Rectangle 19"/>
          <p:cNvSpPr>
            <a:spLocks noGrp="1"/>
          </p:cNvSpPr>
          <p:nvPr>
            <p:ph type="ftr" sz="quarter" idx="11"/>
          </p:nvPr>
        </p:nvSpPr>
        <p:spPr>
          <a:xfrm>
            <a:off x="457200" y="6553200"/>
            <a:ext cx="8305800" cy="304800"/>
          </a:xfrm>
        </p:spPr>
        <p:txBody>
          <a:bodyPr/>
          <a:lstStyle/>
          <a:p>
            <a:r>
              <a:rPr lang="en-US"/>
              <a:t>CS 583 – Probabilistic Graphical Models – Illinois Institute of Technology</a:t>
            </a:r>
            <a:endParaRPr lang="en-US" dirty="0"/>
          </a:p>
        </p:txBody>
      </p:sp>
      <p:sp>
        <p:nvSpPr>
          <p:cNvPr id="2" name="Slide Number Placeholder 3">
            <a:extLst>
              <a:ext uri="{FF2B5EF4-FFF2-40B4-BE49-F238E27FC236}">
                <a16:creationId xmlns:a16="http://schemas.microsoft.com/office/drawing/2014/main" id="{8E0AE3E9-A355-5335-5ADE-DF4C572E53E7}"/>
              </a:ext>
            </a:extLst>
          </p:cNvPr>
          <p:cNvSpPr txBox="1">
            <a:spLocks/>
          </p:cNvSpPr>
          <p:nvPr/>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3" name="Rectangle 2">
            <a:extLst>
              <a:ext uri="{FF2B5EF4-FFF2-40B4-BE49-F238E27FC236}">
                <a16:creationId xmlns:a16="http://schemas.microsoft.com/office/drawing/2014/main" id="{A15E3385-A1AD-0B74-D325-1D5264799D95}"/>
              </a:ext>
            </a:extLst>
          </p:cNvPr>
          <p:cNvSpPr/>
          <p:nvPr/>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4133791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atin typeface="Century Schoolbook" panose="02040604050505020304" pitchFamily="18" charset="0"/>
              </a:defRPr>
            </a:lvl1pPr>
            <a:lvl2pPr>
              <a:defRPr sz="2000">
                <a:latin typeface="Century Schoolbook" panose="02040604050505020304" pitchFamily="18" charset="0"/>
              </a:defRPr>
            </a:lvl2pPr>
            <a:lvl3pPr>
              <a:defRPr sz="1800">
                <a:latin typeface="Century Schoolbook" panose="02040604050505020304" pitchFamily="18" charset="0"/>
              </a:defRPr>
            </a:lvl3pPr>
            <a:lvl4pPr>
              <a:defRPr sz="1600">
                <a:latin typeface="Century Schoolbook" panose="02040604050505020304" pitchFamily="18" charset="0"/>
              </a:defRPr>
            </a:lvl4pPr>
            <a:lvl5pPr>
              <a:defRPr sz="1600">
                <a:latin typeface="Century Schoolbook" panose="02040604050505020304"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atin typeface="Century Schoolbook" panose="02040604050505020304" pitchFamily="18" charset="0"/>
              </a:defRPr>
            </a:lvl1pPr>
            <a:lvl2pPr>
              <a:defRPr sz="2000">
                <a:latin typeface="Century Schoolbook" panose="02040604050505020304" pitchFamily="18" charset="0"/>
              </a:defRPr>
            </a:lvl2pPr>
            <a:lvl3pPr>
              <a:defRPr sz="1800">
                <a:latin typeface="Century Schoolbook" panose="02040604050505020304" pitchFamily="18" charset="0"/>
              </a:defRPr>
            </a:lvl3pPr>
            <a:lvl4pPr>
              <a:defRPr sz="1600">
                <a:latin typeface="Century Schoolbook" panose="02040604050505020304" pitchFamily="18" charset="0"/>
              </a:defRPr>
            </a:lvl4pPr>
            <a:lvl5pPr>
              <a:defRPr sz="1600">
                <a:latin typeface="Century Schoolbook" panose="02040604050505020304"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19"/>
          <p:cNvSpPr>
            <a:spLocks noGrp="1"/>
          </p:cNvSpPr>
          <p:nvPr>
            <p:ph type="ftr" sz="quarter" idx="11"/>
          </p:nvPr>
        </p:nvSpPr>
        <p:spPr>
          <a:xfrm>
            <a:off x="457200" y="6546818"/>
            <a:ext cx="8610600" cy="304800"/>
          </a:xfrm>
        </p:spPr>
        <p:txBody>
          <a:bodyPr/>
          <a:lstStyle/>
          <a:p>
            <a:r>
              <a:rPr lang="en-US"/>
              <a:t>CS 583 – Probabilistic Graphical Models – Illinois Institute of Technology</a:t>
            </a:r>
            <a:endParaRPr lang="en-US" dirty="0"/>
          </a:p>
        </p:txBody>
      </p:sp>
      <p:sp>
        <p:nvSpPr>
          <p:cNvPr id="5" name="Slide Number Placeholder 3">
            <a:extLst>
              <a:ext uri="{FF2B5EF4-FFF2-40B4-BE49-F238E27FC236}">
                <a16:creationId xmlns:a16="http://schemas.microsoft.com/office/drawing/2014/main" id="{728BBBD1-7CC2-82BB-3975-41FEEDB72ABE}"/>
              </a:ext>
            </a:extLst>
          </p:cNvPr>
          <p:cNvSpPr txBox="1">
            <a:spLocks/>
          </p:cNvSpPr>
          <p:nvPr/>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8" name="Rectangle 7">
            <a:extLst>
              <a:ext uri="{FF2B5EF4-FFF2-40B4-BE49-F238E27FC236}">
                <a16:creationId xmlns:a16="http://schemas.microsoft.com/office/drawing/2014/main" id="{B68274C5-39AD-7ABB-3B1B-950D0C736A0E}"/>
              </a:ext>
            </a:extLst>
          </p:cNvPr>
          <p:cNvSpPr/>
          <p:nvPr/>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11786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3"/>
          </a:xfrm>
        </p:spPr>
        <p:txBody>
          <a:bodyPr anchor="b">
            <a:noAutofit/>
          </a:bodyPr>
          <a:lstStyle>
            <a:lvl1pPr marL="0" indent="0">
              <a:buNone/>
              <a:defRPr sz="2000" b="1">
                <a:solidFill>
                  <a:schemeClr val="tx2"/>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3"/>
          </a:xfrm>
        </p:spPr>
        <p:txBody>
          <a:bodyPr anchor="b">
            <a:noAutofit/>
          </a:bodyPr>
          <a:lstStyle>
            <a:lvl1pPr marL="0" indent="0">
              <a:buNone/>
              <a:defRPr sz="2000" b="1">
                <a:solidFill>
                  <a:schemeClr val="tx2"/>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19"/>
          <p:cNvSpPr>
            <a:spLocks noGrp="1"/>
          </p:cNvSpPr>
          <p:nvPr>
            <p:ph type="ftr" sz="quarter" idx="11"/>
          </p:nvPr>
        </p:nvSpPr>
        <p:spPr>
          <a:xfrm>
            <a:off x="457200" y="6556878"/>
            <a:ext cx="8001000" cy="304800"/>
          </a:xfrm>
        </p:spPr>
        <p:txBody>
          <a:bodyPr/>
          <a:lstStyle/>
          <a:p>
            <a:r>
              <a:rPr lang="en-US"/>
              <a:t>CS 583 – Probabilistic Graphical Models – Illinois Institute of Technology</a:t>
            </a:r>
            <a:endParaRPr lang="en-US" dirty="0"/>
          </a:p>
        </p:txBody>
      </p:sp>
      <p:sp>
        <p:nvSpPr>
          <p:cNvPr id="7" name="Slide Number Placeholder 3">
            <a:extLst>
              <a:ext uri="{FF2B5EF4-FFF2-40B4-BE49-F238E27FC236}">
                <a16:creationId xmlns:a16="http://schemas.microsoft.com/office/drawing/2014/main" id="{AD192A73-8FDC-EC67-0DBC-414E871498B2}"/>
              </a:ext>
            </a:extLst>
          </p:cNvPr>
          <p:cNvSpPr txBox="1">
            <a:spLocks/>
          </p:cNvSpPr>
          <p:nvPr/>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10" name="Rectangle 9">
            <a:extLst>
              <a:ext uri="{FF2B5EF4-FFF2-40B4-BE49-F238E27FC236}">
                <a16:creationId xmlns:a16="http://schemas.microsoft.com/office/drawing/2014/main" id="{96D4BC1A-7470-A9DC-8B46-39B4FAFE298C}"/>
              </a:ext>
            </a:extLst>
          </p:cNvPr>
          <p:cNvSpPr/>
          <p:nvPr/>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99046992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9F90DE4A-4A2B-7E41-9240-E192ACF86237}"/>
              </a:ext>
            </a:extLst>
          </p:cNvPr>
          <p:cNvSpPr txBox="1"/>
          <p:nvPr/>
        </p:nvSpPr>
        <p:spPr>
          <a:xfrm>
            <a:off x="7420303" y="6663559"/>
            <a:ext cx="0" cy="0"/>
          </a:xfrm>
          <a:prstGeom prst="rect">
            <a:avLst/>
          </a:prstGeom>
          <a:noFill/>
        </p:spPr>
        <p:txBody>
          <a:bodyPr wrap="none" rtlCol="0">
            <a:noAutofit/>
          </a:bodyPr>
          <a:lstStyle/>
          <a:p>
            <a:pPr algn="ctr"/>
            <a:endParaRPr lang="en-US" sz="1600" dirty="0" err="1"/>
          </a:p>
        </p:txBody>
      </p:sp>
      <p:sp>
        <p:nvSpPr>
          <p:cNvPr id="3" name="Slide Number Placeholder 3">
            <a:extLst>
              <a:ext uri="{FF2B5EF4-FFF2-40B4-BE49-F238E27FC236}">
                <a16:creationId xmlns:a16="http://schemas.microsoft.com/office/drawing/2014/main" id="{6082058C-2544-FF22-F562-101D985F882C}"/>
              </a:ext>
            </a:extLst>
          </p:cNvPr>
          <p:cNvSpPr txBox="1">
            <a:spLocks/>
          </p:cNvSpPr>
          <p:nvPr/>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4" name="Rectangle 3">
            <a:extLst>
              <a:ext uri="{FF2B5EF4-FFF2-40B4-BE49-F238E27FC236}">
                <a16:creationId xmlns:a16="http://schemas.microsoft.com/office/drawing/2014/main" id="{B35E5FB2-D10F-3E3A-5001-0399FB2FB0FF}"/>
              </a:ext>
            </a:extLst>
          </p:cNvPr>
          <p:cNvSpPr/>
          <p:nvPr/>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77202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9"/>
          <p:cNvSpPr>
            <a:spLocks noGrp="1"/>
          </p:cNvSpPr>
          <p:nvPr>
            <p:ph type="ftr" sz="quarter" idx="11"/>
          </p:nvPr>
        </p:nvSpPr>
        <p:spPr>
          <a:xfrm>
            <a:off x="457200" y="6400800"/>
            <a:ext cx="5105400" cy="304800"/>
          </a:xfrm>
        </p:spPr>
        <p:txBody>
          <a:bodyPr/>
          <a:lstStyle/>
          <a:p>
            <a:r>
              <a:rPr lang="en-US"/>
              <a:t>CS 583 – Probabilistic Graphical Models – Illinois Institute of Technology</a:t>
            </a:r>
            <a:endParaRPr lang="en-US" dirty="0"/>
          </a:p>
        </p:txBody>
      </p:sp>
      <p:sp>
        <p:nvSpPr>
          <p:cNvPr id="2" name="TextBox 1">
            <a:extLst>
              <a:ext uri="{FF2B5EF4-FFF2-40B4-BE49-F238E27FC236}">
                <a16:creationId xmlns:a16="http://schemas.microsoft.com/office/drawing/2014/main" id="{DA8FC541-F19D-B24A-84B8-8E68C037DBB8}"/>
              </a:ext>
            </a:extLst>
          </p:cNvPr>
          <p:cNvSpPr txBox="1"/>
          <p:nvPr/>
        </p:nvSpPr>
        <p:spPr>
          <a:xfrm>
            <a:off x="7273159" y="6642538"/>
            <a:ext cx="0" cy="0"/>
          </a:xfrm>
          <a:prstGeom prst="rect">
            <a:avLst/>
          </a:prstGeom>
          <a:noFill/>
        </p:spPr>
        <p:txBody>
          <a:bodyPr wrap="none" rtlCol="0">
            <a:noAutofit/>
          </a:bodyPr>
          <a:lstStyle/>
          <a:p>
            <a:pPr algn="ctr"/>
            <a:endParaRPr lang="en-US" sz="1600" dirty="0" err="1"/>
          </a:p>
        </p:txBody>
      </p:sp>
      <p:sp>
        <p:nvSpPr>
          <p:cNvPr id="5" name="TextBox 4">
            <a:extLst>
              <a:ext uri="{FF2B5EF4-FFF2-40B4-BE49-F238E27FC236}">
                <a16:creationId xmlns:a16="http://schemas.microsoft.com/office/drawing/2014/main" id="{3D6FAB7B-20C5-4B4A-87BB-EC6CBA807625}"/>
              </a:ext>
            </a:extLst>
          </p:cNvPr>
          <p:cNvSpPr txBox="1"/>
          <p:nvPr/>
        </p:nvSpPr>
        <p:spPr>
          <a:xfrm>
            <a:off x="6789683" y="6537434"/>
            <a:ext cx="0" cy="0"/>
          </a:xfrm>
          <a:prstGeom prst="rect">
            <a:avLst/>
          </a:prstGeom>
          <a:noFill/>
        </p:spPr>
        <p:txBody>
          <a:bodyPr wrap="none" rtlCol="0">
            <a:noAutofit/>
          </a:bodyPr>
          <a:lstStyle/>
          <a:p>
            <a:pPr algn="ctr"/>
            <a:endParaRPr lang="en-US" sz="1600" dirty="0" err="1"/>
          </a:p>
        </p:txBody>
      </p:sp>
    </p:spTree>
    <p:extLst>
      <p:ext uri="{BB962C8B-B14F-4D97-AF65-F5344CB8AC3E}">
        <p14:creationId xmlns:p14="http://schemas.microsoft.com/office/powerpoint/2010/main" val="1447717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atin typeface="Century Schoolbook" panose="020406040505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3392782" y="1524004"/>
            <a:ext cx="5294018" cy="4648199"/>
          </a:xfrm>
        </p:spPr>
        <p:txBody>
          <a:bodyPr/>
          <a:lstStyle>
            <a:lvl1pPr>
              <a:defRPr sz="2400">
                <a:latin typeface="Century Schoolbook" panose="02040604050505020304" pitchFamily="18" charset="0"/>
              </a:defRPr>
            </a:lvl1pPr>
            <a:lvl2pPr>
              <a:defRPr sz="2200">
                <a:latin typeface="Century Schoolbook" panose="02040604050505020304" pitchFamily="18" charset="0"/>
              </a:defRPr>
            </a:lvl2pPr>
            <a:lvl3pPr>
              <a:defRPr sz="2000">
                <a:latin typeface="Century Schoolbook" panose="02040604050505020304" pitchFamily="18" charset="0"/>
              </a:defRPr>
            </a:lvl3pPr>
            <a:lvl4pPr>
              <a:defRPr sz="1800">
                <a:latin typeface="Century Schoolbook" panose="02040604050505020304" pitchFamily="18" charset="0"/>
              </a:defRPr>
            </a:lvl4pPr>
            <a:lvl5pPr>
              <a:defRPr sz="1800">
                <a:latin typeface="Century Schoolbook" panose="02040604050505020304"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22" y="1524000"/>
            <a:ext cx="2673657" cy="4648200"/>
          </a:xfrm>
        </p:spPr>
        <p:txBody>
          <a:bodyPr>
            <a:normAutofit/>
          </a:bodyPr>
          <a:lstStyle>
            <a:lvl1pPr marL="0" indent="0">
              <a:buNone/>
              <a:defRPr sz="2000">
                <a:solidFill>
                  <a:schemeClr val="tx2"/>
                </a:solidFill>
                <a:latin typeface="Century Schoolbook" panose="020406040505050203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rot="5400000">
            <a:off x="1359110" y="3581401"/>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r>
              <a:rPr lang="en-US"/>
              <a:t>CS 583 – Probabilistic Graphical Models – Illinois Institute of Technology</a:t>
            </a:r>
            <a:endParaRPr lang="en-US" dirty="0"/>
          </a:p>
        </p:txBody>
      </p:sp>
      <p:sp>
        <p:nvSpPr>
          <p:cNvPr id="5" name="Slide Number Placeholder 3">
            <a:extLst>
              <a:ext uri="{FF2B5EF4-FFF2-40B4-BE49-F238E27FC236}">
                <a16:creationId xmlns:a16="http://schemas.microsoft.com/office/drawing/2014/main" id="{BA3369B2-4D1C-F856-6C63-B342212B2B42}"/>
              </a:ext>
            </a:extLst>
          </p:cNvPr>
          <p:cNvSpPr txBox="1">
            <a:spLocks/>
          </p:cNvSpPr>
          <p:nvPr/>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6" name="Rectangle 5">
            <a:extLst>
              <a:ext uri="{FF2B5EF4-FFF2-40B4-BE49-F238E27FC236}">
                <a16:creationId xmlns:a16="http://schemas.microsoft.com/office/drawing/2014/main" id="{51D3E39F-EA8B-D61A-A2EC-FAC5D7092555}"/>
              </a:ext>
            </a:extLst>
          </p:cNvPr>
          <p:cNvSpPr/>
          <p:nvPr/>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140955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CS 583 – Probabilistic Graphical Models – Illinois Institute of Technology</a:t>
            </a:r>
            <a:endParaRPr lang="en-US" dirty="0"/>
          </a:p>
        </p:txBody>
      </p:sp>
      <p:sp>
        <p:nvSpPr>
          <p:cNvPr id="6" name="Picture Placeholder 5"/>
          <p:cNvSpPr>
            <a:spLocks noGrp="1"/>
          </p:cNvSpPr>
          <p:nvPr>
            <p:ph type="pic" sz="quarter" idx="12"/>
          </p:nvPr>
        </p:nvSpPr>
        <p:spPr>
          <a:xfrm>
            <a:off x="457200" y="1524000"/>
            <a:ext cx="5867400" cy="4648200"/>
          </a:xfrm>
        </p:spPr>
        <p:txBody>
          <a:bodyPr/>
          <a:lstStyle>
            <a:lvl1pPr>
              <a:defRPr>
                <a:latin typeface="Century Schoolbook" panose="02040604050505020304" pitchFamily="18" charset="0"/>
              </a:defRPr>
            </a:lvl1pPr>
          </a:lstStyle>
          <a:p>
            <a:r>
              <a:rPr lang="en-US"/>
              <a:t>Click icon to add picture</a:t>
            </a:r>
            <a:endParaRPr lang="en-US" dirty="0"/>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3">
            <a:extLst>
              <a:ext uri="{FF2B5EF4-FFF2-40B4-BE49-F238E27FC236}">
                <a16:creationId xmlns:a16="http://schemas.microsoft.com/office/drawing/2014/main" id="{F0A94FA9-C696-AACD-3CE6-798F30A0A19C}"/>
              </a:ext>
            </a:extLst>
          </p:cNvPr>
          <p:cNvSpPr txBox="1">
            <a:spLocks/>
          </p:cNvSpPr>
          <p:nvPr/>
        </p:nvSpPr>
        <p:spPr>
          <a:xfrm>
            <a:off x="0" y="1045708"/>
            <a:ext cx="457200" cy="394136"/>
          </a:xfrm>
          <a:prstGeom prst="rect">
            <a:avLst/>
          </a:prstGeom>
          <a:solidFill>
            <a:srgbClr val="812E29"/>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7" name="Rectangle 6">
            <a:extLst>
              <a:ext uri="{FF2B5EF4-FFF2-40B4-BE49-F238E27FC236}">
                <a16:creationId xmlns:a16="http://schemas.microsoft.com/office/drawing/2014/main" id="{4BFFC210-5E7F-9652-70DB-4F50EC6B7B24}"/>
              </a:ext>
            </a:extLst>
          </p:cNvPr>
          <p:cNvSpPr/>
          <p:nvPr/>
        </p:nvSpPr>
        <p:spPr>
          <a:xfrm>
            <a:off x="457200" y="1234971"/>
            <a:ext cx="8686800" cy="45719"/>
          </a:xfrm>
          <a:prstGeom prst="rect">
            <a:avLst/>
          </a:prstGeom>
          <a:solidFill>
            <a:srgbClr val="81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3489516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2"/>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r>
              <a:rPr lang="en-US"/>
              <a:t>CS 583 – Probabilistic Graphical Models – Illinois Institute of Technology</a:t>
            </a:r>
            <a:endParaRPr lang="en-US" dirty="0"/>
          </a:p>
        </p:txBody>
      </p:sp>
    </p:spTree>
    <p:extLst>
      <p:ext uri="{BB962C8B-B14F-4D97-AF65-F5344CB8AC3E}">
        <p14:creationId xmlns:p14="http://schemas.microsoft.com/office/powerpoint/2010/main" val="268495353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73" r:id="rId11"/>
    <p:sldLayoutId id="2147483682" r:id="rId12"/>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Century Schoolbook" panose="02040604050505020304" pitchFamily="18"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116B92-3BAA-8BD1-DC13-507BF25E0957}"/>
              </a:ext>
            </a:extLst>
          </p:cNvPr>
          <p:cNvSpPr>
            <a:spLocks noGrp="1"/>
          </p:cNvSpPr>
          <p:nvPr>
            <p:ph type="ctrTitle"/>
          </p:nvPr>
        </p:nvSpPr>
        <p:spPr>
          <a:xfrm>
            <a:off x="457200" y="2286000"/>
            <a:ext cx="6858000" cy="1524000"/>
          </a:xfrm>
        </p:spPr>
        <p:txBody>
          <a:bodyPr/>
          <a:lstStyle/>
          <a:p>
            <a:r>
              <a:rPr lang="en-US" dirty="0"/>
              <a:t>CS583 Probabilistic Graphical Models</a:t>
            </a:r>
          </a:p>
        </p:txBody>
      </p:sp>
      <p:sp>
        <p:nvSpPr>
          <p:cNvPr id="3" name="Text Placeholder 2"/>
          <p:cNvSpPr>
            <a:spLocks noGrp="1"/>
          </p:cNvSpPr>
          <p:nvPr>
            <p:ph type="subTitle" idx="1"/>
          </p:nvPr>
        </p:nvSpPr>
        <p:spPr>
          <a:xfrm>
            <a:off x="457200" y="4041648"/>
            <a:ext cx="7696200" cy="990600"/>
          </a:xfrm>
        </p:spPr>
        <p:txBody>
          <a:bodyPr anchor="t">
            <a:normAutofit/>
          </a:bodyPr>
          <a:lstStyle/>
          <a:p>
            <a:r>
              <a:rPr lang="en-US" dirty="0"/>
              <a:t>Lecture 20. Causal Inference. Part 2</a:t>
            </a:r>
          </a:p>
          <a:p>
            <a:endParaRPr lang="en-US" dirty="0"/>
          </a:p>
        </p:txBody>
      </p:sp>
      <p:sp>
        <p:nvSpPr>
          <p:cNvPr id="2" name="TextBox 1">
            <a:extLst>
              <a:ext uri="{FF2B5EF4-FFF2-40B4-BE49-F238E27FC236}">
                <a16:creationId xmlns:a16="http://schemas.microsoft.com/office/drawing/2014/main" id="{C167DF72-9A4D-1ED4-28EB-B1C0F9610863}"/>
              </a:ext>
            </a:extLst>
          </p:cNvPr>
          <p:cNvSpPr txBox="1"/>
          <p:nvPr/>
        </p:nvSpPr>
        <p:spPr>
          <a:xfrm>
            <a:off x="457200" y="5791200"/>
            <a:ext cx="914400" cy="914400"/>
          </a:xfrm>
          <a:prstGeom prst="rect">
            <a:avLst/>
          </a:prstGeom>
          <a:noFill/>
        </p:spPr>
        <p:txBody>
          <a:bodyPr wrap="none" rtlCol="0">
            <a:noAutofit/>
          </a:bodyPr>
          <a:lstStyle/>
          <a:p>
            <a:r>
              <a:rPr lang="en-US" sz="1600" b="1" dirty="0">
                <a:latin typeface="Century Schoolbook" panose="02040604050505020304" pitchFamily="18" charset="0"/>
              </a:rPr>
              <a:t>Oleksandr Narykov</a:t>
            </a:r>
          </a:p>
          <a:p>
            <a:r>
              <a:rPr lang="en-US" sz="1600" dirty="0" err="1">
                <a:latin typeface="Century Schoolbook" panose="02040604050505020304" pitchFamily="18" charset="0"/>
              </a:rPr>
              <a:t>onarykov@iit.edu</a:t>
            </a:r>
            <a:endParaRPr lang="en-US" sz="1600" dirty="0">
              <a:latin typeface="Century Schoolbook" panose="02040604050505020304" pitchFamily="18" charset="0"/>
            </a:endParaRPr>
          </a:p>
        </p:txBody>
      </p:sp>
    </p:spTree>
    <p:extLst>
      <p:ext uri="{BB962C8B-B14F-4D97-AF65-F5344CB8AC3E}">
        <p14:creationId xmlns:p14="http://schemas.microsoft.com/office/powerpoint/2010/main" val="390623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a:xfrm>
            <a:off x="457200" y="342902"/>
            <a:ext cx="8382000" cy="800100"/>
          </a:xfrm>
        </p:spPr>
        <p:txBody>
          <a:bodyPr/>
          <a:lstStyle/>
          <a:p>
            <a:r>
              <a:rPr lang="en-US" altLang="en-US" dirty="0"/>
              <a:t>Example 2. Medical Treatment</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buFont typeface="Wingdings" pitchFamily="2" charset="2"/>
              <a:buNone/>
            </a:pPr>
            <a:endParaRPr lang="en-US" altLang="en-US" sz="2800" dirty="0"/>
          </a:p>
        </p:txBody>
      </p:sp>
      <p:pic>
        <p:nvPicPr>
          <p:cNvPr id="3074" name="Picture 2" descr="Fig. 8  The DAG of Example 3.">
            <a:extLst>
              <a:ext uri="{FF2B5EF4-FFF2-40B4-BE49-F238E27FC236}">
                <a16:creationId xmlns:a16="http://schemas.microsoft.com/office/drawing/2014/main" id="{1AA32DC7-3BC8-170A-A74E-F2CBB7982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59147"/>
            <a:ext cx="5346700" cy="23807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EF3A9A-D175-66EB-2E88-14D8C9178718}"/>
              </a:ext>
            </a:extLst>
          </p:cNvPr>
          <p:cNvSpPr txBox="1"/>
          <p:nvPr/>
        </p:nvSpPr>
        <p:spPr>
          <a:xfrm>
            <a:off x="1981200" y="4238211"/>
            <a:ext cx="4572000" cy="646331"/>
          </a:xfrm>
          <a:prstGeom prst="rect">
            <a:avLst/>
          </a:prstGeom>
          <a:noFill/>
        </p:spPr>
        <p:txBody>
          <a:bodyPr wrap="square">
            <a:spAutoFit/>
          </a:bodyPr>
          <a:lstStyle/>
          <a:p>
            <a:pPr algn="ctr" fontAlgn="base"/>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R</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H</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T</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R</a:t>
            </a:r>
            <a:r>
              <a:rPr lang="en-US" b="0" i="0" u="none" strike="noStrike" dirty="0">
                <a:solidFill>
                  <a:srgbClr val="333333"/>
                </a:solidFill>
                <a:effectLst/>
                <a:latin typeface="STIXVariants"/>
              </a:rPr>
              <a:t>|</a:t>
            </a:r>
            <a:r>
              <a:rPr lang="en-US" b="0" i="0" u="none" strike="noStrike" dirty="0">
                <a:solidFill>
                  <a:srgbClr val="333333"/>
                </a:solidFill>
                <a:effectLst/>
                <a:latin typeface="STIXGeneral-Italic"/>
              </a:rPr>
              <a:t>H</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T</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T</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H</a:t>
            </a:r>
            <a:r>
              <a:rPr lang="en-US" b="0" i="0" u="none" strike="noStrike" dirty="0">
                <a:solidFill>
                  <a:srgbClr val="333333"/>
                </a:solidFill>
                <a:effectLst/>
                <a:latin typeface="STIXGeneral-Regular"/>
              </a:rPr>
              <a:t>)</a:t>
            </a:r>
            <a:br>
              <a:rPr lang="en-US" dirty="0"/>
            </a:br>
            <a:endParaRPr lang="en-US" dirty="0"/>
          </a:p>
        </p:txBody>
      </p:sp>
      <p:pic>
        <p:nvPicPr>
          <p:cNvPr id="2" name="Picture 1">
            <a:extLst>
              <a:ext uri="{FF2B5EF4-FFF2-40B4-BE49-F238E27FC236}">
                <a16:creationId xmlns:a16="http://schemas.microsoft.com/office/drawing/2014/main" id="{6509C275-811C-C24F-3681-086107789EC3}"/>
              </a:ext>
            </a:extLst>
          </p:cNvPr>
          <p:cNvPicPr>
            <a:picLocks noChangeAspect="1"/>
          </p:cNvPicPr>
          <p:nvPr/>
        </p:nvPicPr>
        <p:blipFill>
          <a:blip r:embed="rId4"/>
          <a:stretch>
            <a:fillRect/>
          </a:stretch>
        </p:blipFill>
        <p:spPr>
          <a:xfrm>
            <a:off x="1520825" y="4006461"/>
            <a:ext cx="5492750" cy="2335180"/>
          </a:xfrm>
          <a:prstGeom prst="rect">
            <a:avLst/>
          </a:prstGeom>
        </p:spPr>
      </p:pic>
    </p:spTree>
    <p:extLst>
      <p:ext uri="{BB962C8B-B14F-4D97-AF65-F5344CB8AC3E}">
        <p14:creationId xmlns:p14="http://schemas.microsoft.com/office/powerpoint/2010/main" val="18203154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a:xfrm>
            <a:off x="457200" y="342902"/>
            <a:ext cx="8382000" cy="800100"/>
          </a:xfrm>
        </p:spPr>
        <p:txBody>
          <a:bodyPr/>
          <a:lstStyle/>
          <a:p>
            <a:r>
              <a:rPr lang="en-US" altLang="en-US" dirty="0"/>
              <a:t>Example 2. Medical Treatment</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buFont typeface="Wingdings" pitchFamily="2" charset="2"/>
              <a:buNone/>
            </a:pPr>
            <a:endParaRPr lang="en-US" altLang="en-US" sz="2800" dirty="0"/>
          </a:p>
        </p:txBody>
      </p:sp>
      <p:pic>
        <p:nvPicPr>
          <p:cNvPr id="4" name="Picture 3">
            <a:extLst>
              <a:ext uri="{FF2B5EF4-FFF2-40B4-BE49-F238E27FC236}">
                <a16:creationId xmlns:a16="http://schemas.microsoft.com/office/drawing/2014/main" id="{6EB8FE75-3A56-91C4-E732-0DF50234E5FD}"/>
              </a:ext>
            </a:extLst>
          </p:cNvPr>
          <p:cNvPicPr>
            <a:picLocks noChangeAspect="1"/>
          </p:cNvPicPr>
          <p:nvPr/>
        </p:nvPicPr>
        <p:blipFill>
          <a:blip r:embed="rId3"/>
          <a:stretch>
            <a:fillRect/>
          </a:stretch>
        </p:blipFill>
        <p:spPr>
          <a:xfrm>
            <a:off x="1676400" y="1371600"/>
            <a:ext cx="5582856" cy="2473417"/>
          </a:xfrm>
          <a:prstGeom prst="rect">
            <a:avLst/>
          </a:prstGeom>
        </p:spPr>
      </p:pic>
      <p:pic>
        <p:nvPicPr>
          <p:cNvPr id="5" name="Picture 4">
            <a:extLst>
              <a:ext uri="{FF2B5EF4-FFF2-40B4-BE49-F238E27FC236}">
                <a16:creationId xmlns:a16="http://schemas.microsoft.com/office/drawing/2014/main" id="{0465B17F-C163-015C-E6E4-A819DB556430}"/>
              </a:ext>
            </a:extLst>
          </p:cNvPr>
          <p:cNvPicPr>
            <a:picLocks noChangeAspect="1"/>
          </p:cNvPicPr>
          <p:nvPr/>
        </p:nvPicPr>
        <p:blipFill>
          <a:blip r:embed="rId4"/>
          <a:stretch>
            <a:fillRect/>
          </a:stretch>
        </p:blipFill>
        <p:spPr>
          <a:xfrm>
            <a:off x="1856772" y="4073615"/>
            <a:ext cx="5582856" cy="2506812"/>
          </a:xfrm>
          <a:prstGeom prst="rect">
            <a:avLst/>
          </a:prstGeom>
        </p:spPr>
      </p:pic>
    </p:spTree>
    <p:extLst>
      <p:ext uri="{BB962C8B-B14F-4D97-AF65-F5344CB8AC3E}">
        <p14:creationId xmlns:p14="http://schemas.microsoft.com/office/powerpoint/2010/main" val="334399917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p:txBody>
          <a:bodyPr/>
          <a:lstStyle/>
          <a:p>
            <a:r>
              <a:rPr lang="en-US" altLang="en-US" dirty="0"/>
              <a:t>Inference with Causal Models</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buFont typeface="Wingdings" pitchFamily="2" charset="2"/>
              <a:buNone/>
            </a:pPr>
            <a:endParaRPr lang="en-US" altLang="en-US" sz="2800" dirty="0"/>
          </a:p>
        </p:txBody>
      </p:sp>
      <p:sp>
        <p:nvSpPr>
          <p:cNvPr id="7" name="Rectangle 3">
            <a:extLst>
              <a:ext uri="{FF2B5EF4-FFF2-40B4-BE49-F238E27FC236}">
                <a16:creationId xmlns:a16="http://schemas.microsoft.com/office/drawing/2014/main" id="{E089E385-243A-D745-8C3B-AB22BF369E5D}"/>
              </a:ext>
            </a:extLst>
          </p:cNvPr>
          <p:cNvSpPr txBox="1">
            <a:spLocks noChangeArrowheads="1"/>
          </p:cNvSpPr>
          <p:nvPr/>
        </p:nvSpPr>
        <p:spPr>
          <a:xfrm>
            <a:off x="952500" y="1861281"/>
            <a:ext cx="7239000" cy="3135438"/>
          </a:xfrm>
          <a:prstGeom prst="rect">
            <a:avLst/>
          </a:prstGeom>
        </p:spPr>
        <p:txBody>
          <a:bodyPr vert="horz" lIns="91440" tIns="45720" rIns="91440" bIns="45720" rtlCol="0" anchor="t" anchorCtr="0">
            <a:no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pPr>
            <a:r>
              <a:rPr lang="en-US" sz="1800" dirty="0"/>
              <a:t>Probabilistic Queries </a:t>
            </a:r>
          </a:p>
          <a:p>
            <a:pPr lvl="1">
              <a:lnSpc>
                <a:spcPct val="100000"/>
              </a:lnSpc>
            </a:pPr>
            <a:r>
              <a:rPr lang="en-US" sz="1800" dirty="0"/>
              <a:t>Similar to other PGMs </a:t>
            </a:r>
          </a:p>
          <a:p>
            <a:pPr>
              <a:lnSpc>
                <a:spcPct val="100000"/>
              </a:lnSpc>
            </a:pPr>
            <a:r>
              <a:rPr lang="en-US" sz="1800" dirty="0"/>
              <a:t>Intervention Queries </a:t>
            </a:r>
          </a:p>
          <a:p>
            <a:pPr lvl="1">
              <a:lnSpc>
                <a:spcPct val="100000"/>
              </a:lnSpc>
            </a:pPr>
            <a:r>
              <a:rPr lang="en-US" sz="1800" dirty="0"/>
              <a:t>Ideal intervention with no other effect  </a:t>
            </a:r>
          </a:p>
          <a:p>
            <a:pPr lvl="1">
              <a:lnSpc>
                <a:spcPct val="100000"/>
              </a:lnSpc>
            </a:pPr>
            <a:r>
              <a:rPr lang="en-US" sz="1800" dirty="0"/>
              <a:t>If patient takes this medication what are chances of getting well? </a:t>
            </a:r>
          </a:p>
          <a:p>
            <a:pPr lvl="1">
              <a:lnSpc>
                <a:spcPct val="100000"/>
              </a:lnSpc>
            </a:pPr>
            <a:r>
              <a:rPr lang="en-US" sz="1800" dirty="0"/>
              <a:t>P(</a:t>
            </a:r>
            <a:r>
              <a:rPr lang="en-US" sz="1800" dirty="0" err="1"/>
              <a:t>H|do</a:t>
            </a:r>
            <a:r>
              <a:rPr lang="en-US" sz="1800" dirty="0"/>
              <a:t>(M=m1)), where H=Health. </a:t>
            </a:r>
          </a:p>
          <a:p>
            <a:pPr lvl="1">
              <a:lnSpc>
                <a:spcPct val="100000"/>
              </a:lnSpc>
            </a:pPr>
            <a:r>
              <a:rPr lang="en-US" sz="1800" dirty="0"/>
              <a:t>Which is different from P(H|m1) » Patients taking meds on their own are healthier 3. </a:t>
            </a:r>
          </a:p>
          <a:p>
            <a:pPr>
              <a:lnSpc>
                <a:spcPct val="100000"/>
              </a:lnSpc>
            </a:pPr>
            <a:r>
              <a:rPr lang="en-US" sz="1800" dirty="0"/>
              <a:t>Contra-factual Queries</a:t>
            </a:r>
          </a:p>
          <a:p>
            <a:pPr lvl="1">
              <a:lnSpc>
                <a:spcPct val="100000"/>
              </a:lnSpc>
            </a:pPr>
            <a:r>
              <a:rPr lang="en-US" sz="1800" dirty="0"/>
              <a:t>Would the accident have happened if driver was not drunk?</a:t>
            </a:r>
            <a:endParaRPr lang="en-US" altLang="en-US" sz="1800" dirty="0"/>
          </a:p>
        </p:txBody>
      </p:sp>
    </p:spTree>
    <p:extLst>
      <p:ext uri="{BB962C8B-B14F-4D97-AF65-F5344CB8AC3E}">
        <p14:creationId xmlns:p14="http://schemas.microsoft.com/office/powerpoint/2010/main" val="170960447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A4EDFD7A-EE3A-28A7-6018-F7B67EFC73AB}"/>
              </a:ext>
            </a:extLst>
          </p:cNvPr>
          <p:cNvSpPr>
            <a:spLocks noGrp="1" noChangeArrowheads="1"/>
          </p:cNvSpPr>
          <p:nvPr>
            <p:ph type="title"/>
          </p:nvPr>
        </p:nvSpPr>
        <p:spPr/>
        <p:txBody>
          <a:bodyPr/>
          <a:lstStyle/>
          <a:p>
            <a:r>
              <a:rPr lang="en-US" altLang="en-US" dirty="0"/>
              <a:t>Research Paper</a:t>
            </a:r>
          </a:p>
        </p:txBody>
      </p:sp>
      <p:sp>
        <p:nvSpPr>
          <p:cNvPr id="332803" name="Rectangle 3">
            <a:extLst>
              <a:ext uri="{FF2B5EF4-FFF2-40B4-BE49-F238E27FC236}">
                <a16:creationId xmlns:a16="http://schemas.microsoft.com/office/drawing/2014/main" id="{0EA8B15B-B8B4-9E77-AB88-52F8987A20DC}"/>
              </a:ext>
            </a:extLst>
          </p:cNvPr>
          <p:cNvSpPr>
            <a:spLocks noGrp="1" noChangeArrowheads="1"/>
          </p:cNvSpPr>
          <p:nvPr>
            <p:ph type="body" idx="1"/>
          </p:nvPr>
        </p:nvSpPr>
        <p:spPr>
          <a:xfrm>
            <a:off x="609600" y="4572000"/>
            <a:ext cx="7772400" cy="1143000"/>
          </a:xfrm>
        </p:spPr>
        <p:txBody>
          <a:bodyPr/>
          <a:lstStyle/>
          <a:p>
            <a:pPr>
              <a:buFont typeface="Wingdings" pitchFamily="2" charset="2"/>
              <a:buNone/>
            </a:pPr>
            <a:r>
              <a:rPr lang="en-US" sz="2000" b="0" i="0" dirty="0">
                <a:solidFill>
                  <a:srgbClr val="222222"/>
                </a:solidFill>
                <a:effectLst/>
                <a:latin typeface="Arial" panose="020B0604020202020204" pitchFamily="34" charset="0"/>
              </a:rPr>
              <a:t>Xu, </a:t>
            </a:r>
            <a:r>
              <a:rPr lang="en-US" sz="2000" b="0" i="0" dirty="0" err="1">
                <a:solidFill>
                  <a:srgbClr val="222222"/>
                </a:solidFill>
                <a:effectLst/>
                <a:latin typeface="Arial" panose="020B0604020202020204" pitchFamily="34" charset="0"/>
              </a:rPr>
              <a:t>Longchen</a:t>
            </a:r>
            <a:r>
              <a:rPr lang="en-US" sz="2000" b="0" i="0" dirty="0">
                <a:solidFill>
                  <a:srgbClr val="222222"/>
                </a:solidFill>
                <a:effectLst/>
                <a:latin typeface="Arial" panose="020B0604020202020204" pitchFamily="34" charset="0"/>
              </a:rPr>
              <a:t>, et al. "Dissecting cell state transitions by causal inference." </a:t>
            </a:r>
            <a:r>
              <a:rPr lang="en-US" sz="2000" b="0" i="1" dirty="0" err="1">
                <a:solidFill>
                  <a:srgbClr val="222222"/>
                </a:solidFill>
                <a:effectLst/>
                <a:latin typeface="Arial" panose="020B0604020202020204" pitchFamily="34" charset="0"/>
              </a:rPr>
              <a:t>bioRxiv</a:t>
            </a:r>
            <a:r>
              <a:rPr lang="en-US" sz="2000" b="0" i="0" dirty="0">
                <a:solidFill>
                  <a:srgbClr val="222222"/>
                </a:solidFill>
                <a:effectLst/>
                <a:latin typeface="Arial" panose="020B0604020202020204" pitchFamily="34" charset="0"/>
              </a:rPr>
              <a:t> (2023): 2023-02.</a:t>
            </a:r>
            <a:endParaRPr lang="en-US" altLang="en-US" sz="2800" dirty="0"/>
          </a:p>
        </p:txBody>
      </p:sp>
      <p:pic>
        <p:nvPicPr>
          <p:cNvPr id="2" name="Picture 1">
            <a:extLst>
              <a:ext uri="{FF2B5EF4-FFF2-40B4-BE49-F238E27FC236}">
                <a16:creationId xmlns:a16="http://schemas.microsoft.com/office/drawing/2014/main" id="{EFAEC4C7-CA06-236E-C0A8-0EF366F3A761}"/>
              </a:ext>
            </a:extLst>
          </p:cNvPr>
          <p:cNvPicPr>
            <a:picLocks noChangeAspect="1"/>
          </p:cNvPicPr>
          <p:nvPr/>
        </p:nvPicPr>
        <p:blipFill>
          <a:blip r:embed="rId3"/>
          <a:stretch>
            <a:fillRect/>
          </a:stretch>
        </p:blipFill>
        <p:spPr>
          <a:xfrm>
            <a:off x="685800" y="2362200"/>
            <a:ext cx="7772400" cy="1650774"/>
          </a:xfrm>
          <a:prstGeom prst="rect">
            <a:avLst/>
          </a:prstGeom>
        </p:spPr>
      </p:pic>
    </p:spTree>
    <p:extLst>
      <p:ext uri="{BB962C8B-B14F-4D97-AF65-F5344CB8AC3E}">
        <p14:creationId xmlns:p14="http://schemas.microsoft.com/office/powerpoint/2010/main" val="2955788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p:txBody>
          <a:bodyPr/>
          <a:lstStyle/>
          <a:p>
            <a:r>
              <a:rPr lang="en-US" altLang="en-US" dirty="0"/>
              <a:t>Cell Expression</a:t>
            </a:r>
          </a:p>
        </p:txBody>
      </p:sp>
      <p:sp>
        <p:nvSpPr>
          <p:cNvPr id="291843" name="Rectangle 3">
            <a:extLst>
              <a:ext uri="{FF2B5EF4-FFF2-40B4-BE49-F238E27FC236}">
                <a16:creationId xmlns:a16="http://schemas.microsoft.com/office/drawing/2014/main" id="{5F8534C3-2823-3CDB-992A-99A21409DA3D}"/>
              </a:ext>
            </a:extLst>
          </p:cNvPr>
          <p:cNvSpPr>
            <a:spLocks noGrp="1" noChangeArrowheads="1"/>
          </p:cNvSpPr>
          <p:nvPr>
            <p:ph type="body" idx="1"/>
          </p:nvPr>
        </p:nvSpPr>
        <p:spPr>
          <a:xfrm>
            <a:off x="609600" y="6159027"/>
            <a:ext cx="8229600" cy="494030"/>
          </a:xfrm>
        </p:spPr>
        <p:txBody>
          <a:bodyPr>
            <a:normAutofit/>
          </a:bodyPr>
          <a:lstStyle/>
          <a:p>
            <a:r>
              <a:rPr lang="en-US" sz="1200" b="0" i="0" dirty="0">
                <a:solidFill>
                  <a:srgbClr val="222222"/>
                </a:solidFill>
                <a:effectLst/>
                <a:latin typeface="Arial" panose="020B0604020202020204" pitchFamily="34" charset="0"/>
              </a:rPr>
              <a:t>https://</a:t>
            </a:r>
            <a:r>
              <a:rPr lang="en-US" sz="1200" b="0" i="0" dirty="0" err="1">
                <a:solidFill>
                  <a:srgbClr val="222222"/>
                </a:solidFill>
                <a:effectLst/>
                <a:latin typeface="Arial" panose="020B0604020202020204" pitchFamily="34" charset="0"/>
              </a:rPr>
              <a:t>www.nature.com</a:t>
            </a:r>
            <a:r>
              <a:rPr lang="en-US" sz="1200" b="0" i="0" dirty="0">
                <a:solidFill>
                  <a:srgbClr val="222222"/>
                </a:solidFill>
                <a:effectLst/>
                <a:latin typeface="Arial" panose="020B0604020202020204" pitchFamily="34" charset="0"/>
              </a:rPr>
              <a:t>/</a:t>
            </a:r>
            <a:r>
              <a:rPr lang="en-US" sz="1200" b="0" i="0" dirty="0" err="1">
                <a:solidFill>
                  <a:srgbClr val="222222"/>
                </a:solidFill>
                <a:effectLst/>
                <a:latin typeface="Arial" panose="020B0604020202020204" pitchFamily="34" charset="0"/>
              </a:rPr>
              <a:t>scitable</a:t>
            </a:r>
            <a:r>
              <a:rPr lang="en-US" sz="1200" b="0" i="0" dirty="0">
                <a:solidFill>
                  <a:srgbClr val="222222"/>
                </a:solidFill>
                <a:effectLst/>
                <a:latin typeface="Arial" panose="020B0604020202020204" pitchFamily="34" charset="0"/>
              </a:rPr>
              <a:t>/</a:t>
            </a:r>
            <a:r>
              <a:rPr lang="en-US" sz="1200" b="0" i="0" dirty="0" err="1">
                <a:solidFill>
                  <a:srgbClr val="222222"/>
                </a:solidFill>
                <a:effectLst/>
                <a:latin typeface="Arial" panose="020B0604020202020204" pitchFamily="34" charset="0"/>
              </a:rPr>
              <a:t>topicpage</a:t>
            </a:r>
            <a:r>
              <a:rPr lang="en-US" sz="1200" b="0" i="0" dirty="0">
                <a:solidFill>
                  <a:srgbClr val="222222"/>
                </a:solidFill>
                <a:effectLst/>
                <a:latin typeface="Arial" panose="020B0604020202020204" pitchFamily="34" charset="0"/>
              </a:rPr>
              <a:t>/gene-expression-14121669/</a:t>
            </a:r>
            <a:endParaRPr lang="en-US" altLang="en-US" sz="1200" dirty="0"/>
          </a:p>
        </p:txBody>
      </p:sp>
      <p:pic>
        <p:nvPicPr>
          <p:cNvPr id="177154" name="Picture 2" descr="Gene Expression | Learn Science at Scitable">
            <a:extLst>
              <a:ext uri="{FF2B5EF4-FFF2-40B4-BE49-F238E27FC236}">
                <a16:creationId xmlns:a16="http://schemas.microsoft.com/office/drawing/2014/main" id="{8A34961B-A3FE-7E74-3B41-C7AD7E432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75" y="1686861"/>
            <a:ext cx="42649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77156" name="Picture 4" descr="A pedigree diagram shows how transcription factors influence the identities of four generations of cells. A single cell containing a nucleus is shown dividing to form two new cells (a second generation). Each of the two second-generation cells then divides to form two new cells, so this third generation has four cells. Each of the four third generation cells then divides to form two cells, for a total of eight fourth generation cells. The variable expression of transcription factors in each generation of cells is represented by the presence or absence of red, green, and yellow colored circles in their cytosol.">
            <a:extLst>
              <a:ext uri="{FF2B5EF4-FFF2-40B4-BE49-F238E27FC236}">
                <a16:creationId xmlns:a16="http://schemas.microsoft.com/office/drawing/2014/main" id="{72282D38-D648-9FF6-7A9D-5974287F2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273" y="2073039"/>
            <a:ext cx="3810000" cy="315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72339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p:txBody>
          <a:bodyPr/>
          <a:lstStyle/>
          <a:p>
            <a:r>
              <a:rPr lang="en-US" altLang="en-US" dirty="0"/>
              <a:t>RNA-Seq</a:t>
            </a:r>
          </a:p>
        </p:txBody>
      </p:sp>
      <p:sp>
        <p:nvSpPr>
          <p:cNvPr id="291843" name="Rectangle 3">
            <a:extLst>
              <a:ext uri="{FF2B5EF4-FFF2-40B4-BE49-F238E27FC236}">
                <a16:creationId xmlns:a16="http://schemas.microsoft.com/office/drawing/2014/main" id="{5F8534C3-2823-3CDB-992A-99A21409DA3D}"/>
              </a:ext>
            </a:extLst>
          </p:cNvPr>
          <p:cNvSpPr>
            <a:spLocks noGrp="1" noChangeArrowheads="1"/>
          </p:cNvSpPr>
          <p:nvPr>
            <p:ph type="body" idx="1"/>
          </p:nvPr>
        </p:nvSpPr>
        <p:spPr>
          <a:xfrm>
            <a:off x="609600" y="6159027"/>
            <a:ext cx="8229600" cy="494030"/>
          </a:xfrm>
        </p:spPr>
        <p:txBody>
          <a:bodyPr>
            <a:normAutofit/>
          </a:bodyPr>
          <a:lstStyle/>
          <a:p>
            <a:r>
              <a:rPr lang="en-US" sz="1200" b="0" i="0" dirty="0">
                <a:solidFill>
                  <a:srgbClr val="222222"/>
                </a:solidFill>
                <a:effectLst/>
                <a:latin typeface="Arial" panose="020B0604020202020204" pitchFamily="34" charset="0"/>
              </a:rPr>
              <a:t>https://</a:t>
            </a:r>
            <a:r>
              <a:rPr lang="en-US" sz="1200" b="0" i="0" dirty="0" err="1">
                <a:solidFill>
                  <a:srgbClr val="222222"/>
                </a:solidFill>
                <a:effectLst/>
                <a:latin typeface="Arial" panose="020B0604020202020204" pitchFamily="34" charset="0"/>
              </a:rPr>
              <a:t>learn.gencore.bio.nyu.edu</a:t>
            </a:r>
            <a:r>
              <a:rPr lang="en-US" sz="1200" b="0" i="0" dirty="0">
                <a:solidFill>
                  <a:srgbClr val="222222"/>
                </a:solidFill>
                <a:effectLst/>
                <a:latin typeface="Arial" panose="020B0604020202020204" pitchFamily="34" charset="0"/>
              </a:rPr>
              <a:t>/single-cell-</a:t>
            </a:r>
            <a:r>
              <a:rPr lang="en-US" sz="1200" b="0" i="0" dirty="0" err="1">
                <a:solidFill>
                  <a:srgbClr val="222222"/>
                </a:solidFill>
                <a:effectLst/>
                <a:latin typeface="Arial" panose="020B0604020202020204" pitchFamily="34" charset="0"/>
              </a:rPr>
              <a:t>rnaseq</a:t>
            </a:r>
            <a:r>
              <a:rPr lang="en-US" sz="1200" b="0" i="0" dirty="0">
                <a:solidFill>
                  <a:srgbClr val="222222"/>
                </a:solidFill>
                <a:effectLst/>
                <a:latin typeface="Arial" panose="020B0604020202020204" pitchFamily="34" charset="0"/>
              </a:rPr>
              <a:t>/</a:t>
            </a:r>
            <a:endParaRPr lang="en-US" altLang="en-US" sz="1200" dirty="0"/>
          </a:p>
        </p:txBody>
      </p:sp>
      <p:pic>
        <p:nvPicPr>
          <p:cNvPr id="183298" name="Picture 2" descr="Single cell RNA sequencing – NGS Analysis">
            <a:extLst>
              <a:ext uri="{FF2B5EF4-FFF2-40B4-BE49-F238E27FC236}">
                <a16:creationId xmlns:a16="http://schemas.microsoft.com/office/drawing/2014/main" id="{6C47B168-34D6-3E6B-B042-2399383D46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45"/>
          <a:stretch/>
        </p:blipFill>
        <p:spPr bwMode="auto">
          <a:xfrm>
            <a:off x="838200" y="1477684"/>
            <a:ext cx="7315200" cy="469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40348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p:txBody>
          <a:bodyPr/>
          <a:lstStyle/>
          <a:p>
            <a:r>
              <a:rPr lang="en-US" altLang="en-US" dirty="0"/>
              <a:t>Cell Expression</a:t>
            </a:r>
          </a:p>
        </p:txBody>
      </p:sp>
      <p:sp>
        <p:nvSpPr>
          <p:cNvPr id="291843" name="Rectangle 3">
            <a:extLst>
              <a:ext uri="{FF2B5EF4-FFF2-40B4-BE49-F238E27FC236}">
                <a16:creationId xmlns:a16="http://schemas.microsoft.com/office/drawing/2014/main" id="{5F8534C3-2823-3CDB-992A-99A21409DA3D}"/>
              </a:ext>
            </a:extLst>
          </p:cNvPr>
          <p:cNvSpPr>
            <a:spLocks noGrp="1" noChangeArrowheads="1"/>
          </p:cNvSpPr>
          <p:nvPr>
            <p:ph type="body" idx="1"/>
          </p:nvPr>
        </p:nvSpPr>
        <p:spPr>
          <a:xfrm>
            <a:off x="609600" y="6159027"/>
            <a:ext cx="8229600" cy="494030"/>
          </a:xfrm>
        </p:spPr>
        <p:txBody>
          <a:bodyPr>
            <a:normAutofit/>
          </a:bodyPr>
          <a:lstStyle/>
          <a:p>
            <a:r>
              <a:rPr lang="en-US" sz="1050" b="0" i="0" dirty="0">
                <a:solidFill>
                  <a:srgbClr val="222222"/>
                </a:solidFill>
                <a:effectLst/>
                <a:latin typeface="Arial" panose="020B0604020202020204" pitchFamily="34" charset="0"/>
              </a:rPr>
              <a:t>Cao, </a:t>
            </a:r>
            <a:r>
              <a:rPr lang="en-US" sz="1050" b="0" i="0" dirty="0" err="1">
                <a:solidFill>
                  <a:srgbClr val="222222"/>
                </a:solidFill>
                <a:effectLst/>
                <a:latin typeface="Arial" panose="020B0604020202020204" pitchFamily="34" charset="0"/>
              </a:rPr>
              <a:t>Junyue</a:t>
            </a:r>
            <a:r>
              <a:rPr lang="en-US" sz="1050" b="0" i="0" dirty="0">
                <a:solidFill>
                  <a:srgbClr val="222222"/>
                </a:solidFill>
                <a:effectLst/>
                <a:latin typeface="Arial" panose="020B0604020202020204" pitchFamily="34" charset="0"/>
              </a:rPr>
              <a:t>, et al. "A human cell atlas of fetal gene expression." </a:t>
            </a:r>
            <a:r>
              <a:rPr lang="en-US" sz="1050" b="0" i="1" dirty="0">
                <a:solidFill>
                  <a:srgbClr val="222222"/>
                </a:solidFill>
                <a:effectLst/>
                <a:latin typeface="Arial" panose="020B0604020202020204" pitchFamily="34" charset="0"/>
              </a:rPr>
              <a:t>Science</a:t>
            </a:r>
            <a:r>
              <a:rPr lang="en-US" sz="1050" b="0" i="0" dirty="0">
                <a:solidFill>
                  <a:srgbClr val="222222"/>
                </a:solidFill>
                <a:effectLst/>
                <a:latin typeface="Arial" panose="020B0604020202020204" pitchFamily="34" charset="0"/>
              </a:rPr>
              <a:t> 370.6518 (2020): eaba7721.</a:t>
            </a:r>
            <a:endParaRPr lang="en-US" altLang="en-US" sz="1200" dirty="0"/>
          </a:p>
        </p:txBody>
      </p:sp>
      <p:pic>
        <p:nvPicPr>
          <p:cNvPr id="179202" name="Picture 2" descr="A human cell atlas of fetal gene expression | Science">
            <a:extLst>
              <a:ext uri="{FF2B5EF4-FFF2-40B4-BE49-F238E27FC236}">
                <a16:creationId xmlns:a16="http://schemas.microsoft.com/office/drawing/2014/main" id="{11ED1AA9-C017-9B38-5A2F-40269E15B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31" y="1828800"/>
            <a:ext cx="8946538" cy="374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6702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p:txBody>
          <a:bodyPr/>
          <a:lstStyle/>
          <a:p>
            <a:r>
              <a:rPr lang="en-US" altLang="en-US" dirty="0"/>
              <a:t>Cell Differentiation Problem</a:t>
            </a:r>
          </a:p>
        </p:txBody>
      </p:sp>
      <p:sp>
        <p:nvSpPr>
          <p:cNvPr id="291843" name="Rectangle 3">
            <a:extLst>
              <a:ext uri="{FF2B5EF4-FFF2-40B4-BE49-F238E27FC236}">
                <a16:creationId xmlns:a16="http://schemas.microsoft.com/office/drawing/2014/main" id="{5F8534C3-2823-3CDB-992A-99A21409DA3D}"/>
              </a:ext>
            </a:extLst>
          </p:cNvPr>
          <p:cNvSpPr>
            <a:spLocks noGrp="1" noChangeArrowheads="1"/>
          </p:cNvSpPr>
          <p:nvPr>
            <p:ph type="body" idx="1"/>
          </p:nvPr>
        </p:nvSpPr>
        <p:spPr>
          <a:xfrm>
            <a:off x="609600" y="6159027"/>
            <a:ext cx="8229600" cy="494030"/>
          </a:xfrm>
        </p:spPr>
        <p:txBody>
          <a:bodyPr>
            <a:normAutofit/>
          </a:bodyPr>
          <a:lstStyle/>
          <a:p>
            <a:r>
              <a:rPr lang="en-US" sz="1200" b="0" i="0" dirty="0">
                <a:solidFill>
                  <a:srgbClr val="222222"/>
                </a:solidFill>
                <a:effectLst/>
                <a:latin typeface="Arial" panose="020B0604020202020204" pitchFamily="34" charset="0"/>
              </a:rPr>
              <a:t>MacLean, Adam L., Tian Hong, and Qing </a:t>
            </a:r>
            <a:r>
              <a:rPr lang="en-US" sz="1200" b="0" i="0" dirty="0" err="1">
                <a:solidFill>
                  <a:srgbClr val="222222"/>
                </a:solidFill>
                <a:effectLst/>
                <a:latin typeface="Arial" panose="020B0604020202020204" pitchFamily="34" charset="0"/>
              </a:rPr>
              <a:t>Nie</a:t>
            </a:r>
            <a:r>
              <a:rPr lang="en-US" sz="1200" b="0" i="0" dirty="0">
                <a:solidFill>
                  <a:srgbClr val="222222"/>
                </a:solidFill>
                <a:effectLst/>
                <a:latin typeface="Arial" panose="020B0604020202020204" pitchFamily="34" charset="0"/>
              </a:rPr>
              <a:t>. "Exploring intermediate cell states through the lens of single cells." </a:t>
            </a:r>
            <a:r>
              <a:rPr lang="en-US" sz="1200" b="0" i="1" dirty="0">
                <a:solidFill>
                  <a:srgbClr val="222222"/>
                </a:solidFill>
                <a:effectLst/>
                <a:latin typeface="Arial" panose="020B0604020202020204" pitchFamily="34" charset="0"/>
              </a:rPr>
              <a:t>Current Opinion in Systems Biology</a:t>
            </a:r>
            <a:r>
              <a:rPr lang="en-US" sz="1200" b="0" i="0" dirty="0">
                <a:solidFill>
                  <a:srgbClr val="222222"/>
                </a:solidFill>
                <a:effectLst/>
                <a:latin typeface="Arial" panose="020B0604020202020204" pitchFamily="34" charset="0"/>
              </a:rPr>
              <a:t> 9 (2018): 32-41.</a:t>
            </a:r>
            <a:endParaRPr lang="en-US" altLang="en-US" sz="1200" dirty="0"/>
          </a:p>
        </p:txBody>
      </p:sp>
      <p:pic>
        <p:nvPicPr>
          <p:cNvPr id="14340" name="Picture 4">
            <a:extLst>
              <a:ext uri="{FF2B5EF4-FFF2-40B4-BE49-F238E27FC236}">
                <a16:creationId xmlns:a16="http://schemas.microsoft.com/office/drawing/2014/main" id="{FC30ED39-ACFF-E81F-AE02-CBFF4F3A3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80054"/>
            <a:ext cx="7772400" cy="43827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p:txBody>
          <a:bodyPr/>
          <a:lstStyle/>
          <a:p>
            <a:r>
              <a:rPr lang="en-US" altLang="en-US" dirty="0"/>
              <a:t>Cell expressions as DAGs</a:t>
            </a:r>
          </a:p>
        </p:txBody>
      </p:sp>
      <p:grpSp>
        <p:nvGrpSpPr>
          <p:cNvPr id="5" name="Group 4">
            <a:extLst>
              <a:ext uri="{FF2B5EF4-FFF2-40B4-BE49-F238E27FC236}">
                <a16:creationId xmlns:a16="http://schemas.microsoft.com/office/drawing/2014/main" id="{10A4829A-8CEF-F71A-858F-C30C30EC9145}"/>
              </a:ext>
            </a:extLst>
          </p:cNvPr>
          <p:cNvGrpSpPr/>
          <p:nvPr/>
        </p:nvGrpSpPr>
        <p:grpSpPr>
          <a:xfrm>
            <a:off x="767862" y="1479791"/>
            <a:ext cx="7772400" cy="4073838"/>
            <a:chOff x="762000" y="1488762"/>
            <a:chExt cx="7772400" cy="4073838"/>
          </a:xfrm>
        </p:grpSpPr>
        <p:pic>
          <p:nvPicPr>
            <p:cNvPr id="2" name="Picture 1">
              <a:extLst>
                <a:ext uri="{FF2B5EF4-FFF2-40B4-BE49-F238E27FC236}">
                  <a16:creationId xmlns:a16="http://schemas.microsoft.com/office/drawing/2014/main" id="{9A99ABA0-712A-1723-9481-3261CCA16C7F}"/>
                </a:ext>
              </a:extLst>
            </p:cNvPr>
            <p:cNvPicPr>
              <a:picLocks noChangeAspect="1"/>
            </p:cNvPicPr>
            <p:nvPr/>
          </p:nvPicPr>
          <p:blipFill>
            <a:blip r:embed="rId3"/>
            <a:stretch>
              <a:fillRect/>
            </a:stretch>
          </p:blipFill>
          <p:spPr>
            <a:xfrm>
              <a:off x="762000" y="1488762"/>
              <a:ext cx="7772400" cy="3880476"/>
            </a:xfrm>
            <a:prstGeom prst="rect">
              <a:avLst/>
            </a:prstGeom>
          </p:spPr>
        </p:pic>
        <p:sp>
          <p:nvSpPr>
            <p:cNvPr id="3" name="Rectangle 2">
              <a:extLst>
                <a:ext uri="{FF2B5EF4-FFF2-40B4-BE49-F238E27FC236}">
                  <a16:creationId xmlns:a16="http://schemas.microsoft.com/office/drawing/2014/main" id="{3ACC6A43-5E09-BAD4-2435-6B0D1DA1C03C}"/>
                </a:ext>
              </a:extLst>
            </p:cNvPr>
            <p:cNvSpPr/>
            <p:nvPr/>
          </p:nvSpPr>
          <p:spPr bwMode="auto">
            <a:xfrm>
              <a:off x="1219200" y="4724400"/>
              <a:ext cx="762000" cy="838200"/>
            </a:xfrm>
            <a:prstGeom prst="rect">
              <a:avLst/>
            </a:prstGeom>
            <a:solidFill>
              <a:schemeClr val="bg1"/>
            </a:solidFill>
            <a:ln w="12700" cap="sq" algn="ctr">
              <a:solidFill>
                <a:schemeClr val="bg1"/>
              </a:solidFill>
              <a:miter lim="800000"/>
              <a:headEnd/>
              <a:tailEnd/>
            </a:ln>
            <a:effectLst/>
          </p:spPr>
          <p:txBody>
            <a:bodyPr wrap="none" rtlCol="0" anchor="ctr"/>
            <a:lstStyle/>
            <a:p>
              <a:pPr algn="ctr"/>
              <a:endParaRPr lang="en-US" sz="1600" dirty="0">
                <a:ln>
                  <a:solidFill>
                    <a:schemeClr val="bg1"/>
                  </a:solidFill>
                </a:ln>
                <a:solidFill>
                  <a:schemeClr val="bg1"/>
                </a:solidFill>
                <a:latin typeface="+mn-lt"/>
              </a:endParaRPr>
            </a:p>
          </p:txBody>
        </p:sp>
        <p:sp>
          <p:nvSpPr>
            <p:cNvPr id="4" name="Rectangle 3">
              <a:extLst>
                <a:ext uri="{FF2B5EF4-FFF2-40B4-BE49-F238E27FC236}">
                  <a16:creationId xmlns:a16="http://schemas.microsoft.com/office/drawing/2014/main" id="{3494D040-5B0B-9A79-5748-1CF552887D03}"/>
                </a:ext>
              </a:extLst>
            </p:cNvPr>
            <p:cNvSpPr/>
            <p:nvPr/>
          </p:nvSpPr>
          <p:spPr bwMode="auto">
            <a:xfrm>
              <a:off x="7467600" y="4038600"/>
              <a:ext cx="762000" cy="1501106"/>
            </a:xfrm>
            <a:prstGeom prst="rect">
              <a:avLst/>
            </a:prstGeom>
            <a:solidFill>
              <a:schemeClr val="bg1"/>
            </a:solidFill>
            <a:ln w="12700" cap="sq" algn="ctr">
              <a:solidFill>
                <a:schemeClr val="bg1"/>
              </a:solidFill>
              <a:miter lim="800000"/>
              <a:headEnd/>
              <a:tailEnd/>
            </a:ln>
            <a:effectLst/>
          </p:spPr>
          <p:txBody>
            <a:bodyPr wrap="none" rtlCol="0" anchor="ctr"/>
            <a:lstStyle/>
            <a:p>
              <a:pPr algn="ctr"/>
              <a:endParaRPr lang="en-US" sz="1600" dirty="0">
                <a:ln>
                  <a:solidFill>
                    <a:schemeClr val="bg1"/>
                  </a:solidFill>
                </a:ln>
                <a:solidFill>
                  <a:schemeClr val="bg1"/>
                </a:solidFill>
                <a:latin typeface="+mn-lt"/>
              </a:endParaRPr>
            </a:p>
          </p:txBody>
        </p:sp>
      </p:gr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3738" y="5273774"/>
            <a:ext cx="8229600" cy="9144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altLang="en-US" sz="2800" dirty="0"/>
              <a:t>Using Hill-Climb to find the DAG with the highest BIC</a:t>
            </a:r>
            <a:endParaRPr lang="en-US" altLang="en-US" sz="2400" dirty="0"/>
          </a:p>
          <a:p>
            <a:pPr>
              <a:buFont typeface="Wingdings" pitchFamily="2" charset="2"/>
              <a:buNone/>
            </a:pPr>
            <a:endParaRPr lang="en-US" altLang="en-US" sz="2800" dirty="0"/>
          </a:p>
        </p:txBody>
      </p:sp>
      <p:pic>
        <p:nvPicPr>
          <p:cNvPr id="9" name="Picture 8">
            <a:extLst>
              <a:ext uri="{FF2B5EF4-FFF2-40B4-BE49-F238E27FC236}">
                <a16:creationId xmlns:a16="http://schemas.microsoft.com/office/drawing/2014/main" id="{A728244E-2C33-8340-EF07-AC35D0CD0EB0}"/>
              </a:ext>
            </a:extLst>
          </p:cNvPr>
          <p:cNvPicPr>
            <a:picLocks noChangeAspect="1"/>
          </p:cNvPicPr>
          <p:nvPr/>
        </p:nvPicPr>
        <p:blipFill rotWithShape="1">
          <a:blip r:embed="rId4"/>
          <a:srcRect r="549"/>
          <a:stretch/>
        </p:blipFill>
        <p:spPr>
          <a:xfrm>
            <a:off x="1200150" y="6130173"/>
            <a:ext cx="6896100" cy="517771"/>
          </a:xfrm>
          <a:prstGeom prst="rect">
            <a:avLst/>
          </a:prstGeom>
        </p:spPr>
      </p:pic>
    </p:spTree>
    <p:extLst>
      <p:ext uri="{BB962C8B-B14F-4D97-AF65-F5344CB8AC3E}">
        <p14:creationId xmlns:p14="http://schemas.microsoft.com/office/powerpoint/2010/main" val="428572891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p:txBody>
          <a:bodyPr/>
          <a:lstStyle/>
          <a:p>
            <a:r>
              <a:rPr lang="en-US" altLang="en-US" dirty="0"/>
              <a:t>Interventions</a:t>
            </a:r>
          </a:p>
        </p:txBody>
      </p:sp>
      <p:pic>
        <p:nvPicPr>
          <p:cNvPr id="2" name="Picture 1">
            <a:extLst>
              <a:ext uri="{FF2B5EF4-FFF2-40B4-BE49-F238E27FC236}">
                <a16:creationId xmlns:a16="http://schemas.microsoft.com/office/drawing/2014/main" id="{44F5A6CD-ADB3-9806-DFB0-3070A9AF1DE4}"/>
              </a:ext>
            </a:extLst>
          </p:cNvPr>
          <p:cNvPicPr>
            <a:picLocks noChangeAspect="1"/>
          </p:cNvPicPr>
          <p:nvPr/>
        </p:nvPicPr>
        <p:blipFill>
          <a:blip r:embed="rId3"/>
          <a:stretch>
            <a:fillRect/>
          </a:stretch>
        </p:blipFill>
        <p:spPr>
          <a:xfrm>
            <a:off x="533400" y="2590800"/>
            <a:ext cx="7772400" cy="3758009"/>
          </a:xfrm>
          <a:prstGeom prst="rect">
            <a:avLst/>
          </a:prstGeom>
        </p:spPr>
      </p:pic>
      <p:pic>
        <p:nvPicPr>
          <p:cNvPr id="10" name="Picture 9">
            <a:extLst>
              <a:ext uri="{FF2B5EF4-FFF2-40B4-BE49-F238E27FC236}">
                <a16:creationId xmlns:a16="http://schemas.microsoft.com/office/drawing/2014/main" id="{D579892F-356A-D49E-1CE8-EDD976F1526F}"/>
              </a:ext>
            </a:extLst>
          </p:cNvPr>
          <p:cNvPicPr>
            <a:picLocks noChangeAspect="1"/>
          </p:cNvPicPr>
          <p:nvPr/>
        </p:nvPicPr>
        <p:blipFill rotWithShape="1">
          <a:blip r:embed="rId4"/>
          <a:srcRect l="86275" t="33383" b="39126"/>
          <a:stretch/>
        </p:blipFill>
        <p:spPr>
          <a:xfrm>
            <a:off x="6858000" y="1669508"/>
            <a:ext cx="1066800" cy="1066800"/>
          </a:xfrm>
          <a:prstGeom prst="rect">
            <a:avLst/>
          </a:prstGeom>
        </p:spPr>
      </p:pic>
      <p:sp>
        <p:nvSpPr>
          <p:cNvPr id="12" name="Rectangle 11">
            <a:extLst>
              <a:ext uri="{FF2B5EF4-FFF2-40B4-BE49-F238E27FC236}">
                <a16:creationId xmlns:a16="http://schemas.microsoft.com/office/drawing/2014/main" id="{E6732413-8720-EBC3-57A4-D8D604F6F576}"/>
              </a:ext>
            </a:extLst>
          </p:cNvPr>
          <p:cNvSpPr/>
          <p:nvPr/>
        </p:nvSpPr>
        <p:spPr bwMode="auto">
          <a:xfrm>
            <a:off x="4800600" y="1816496"/>
            <a:ext cx="1447800" cy="1501106"/>
          </a:xfrm>
          <a:prstGeom prst="rect">
            <a:avLst/>
          </a:prstGeom>
          <a:solidFill>
            <a:schemeClr val="bg1"/>
          </a:solidFill>
          <a:ln w="12700" cap="sq" algn="ctr">
            <a:solidFill>
              <a:schemeClr val="bg1"/>
            </a:solidFill>
            <a:miter lim="800000"/>
            <a:headEnd/>
            <a:tailEnd/>
          </a:ln>
          <a:effectLst/>
        </p:spPr>
        <p:txBody>
          <a:bodyPr wrap="none" rtlCol="0" anchor="ctr"/>
          <a:lstStyle/>
          <a:p>
            <a:pPr algn="ctr"/>
            <a:endParaRPr lang="en-US" sz="1600" dirty="0">
              <a:ln>
                <a:solidFill>
                  <a:schemeClr val="bg1"/>
                </a:solidFill>
              </a:ln>
              <a:solidFill>
                <a:schemeClr val="bg1"/>
              </a:solidFill>
              <a:latin typeface="+mn-lt"/>
            </a:endParaRPr>
          </a:p>
        </p:txBody>
      </p:sp>
      <p:pic>
        <p:nvPicPr>
          <p:cNvPr id="3" name="Picture 2">
            <a:extLst>
              <a:ext uri="{FF2B5EF4-FFF2-40B4-BE49-F238E27FC236}">
                <a16:creationId xmlns:a16="http://schemas.microsoft.com/office/drawing/2014/main" id="{F237BF51-05AA-71EF-F23B-B1FBFC5EB6CD}"/>
              </a:ext>
            </a:extLst>
          </p:cNvPr>
          <p:cNvPicPr>
            <a:picLocks noChangeAspect="1"/>
          </p:cNvPicPr>
          <p:nvPr/>
        </p:nvPicPr>
        <p:blipFill>
          <a:blip r:embed="rId5"/>
          <a:stretch>
            <a:fillRect/>
          </a:stretch>
        </p:blipFill>
        <p:spPr>
          <a:xfrm>
            <a:off x="2057400" y="1917306"/>
            <a:ext cx="2133600" cy="615210"/>
          </a:xfrm>
          <a:prstGeom prst="rect">
            <a:avLst/>
          </a:prstGeom>
        </p:spPr>
      </p:pic>
    </p:spTree>
    <p:extLst>
      <p:ext uri="{BB962C8B-B14F-4D97-AF65-F5344CB8AC3E}">
        <p14:creationId xmlns:p14="http://schemas.microsoft.com/office/powerpoint/2010/main" val="117354041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p:txBody>
          <a:bodyPr/>
          <a:lstStyle/>
          <a:p>
            <a:r>
              <a:rPr lang="en-US" altLang="en-US" dirty="0"/>
              <a:t>Probabilistic causality</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buFont typeface="Wingdings" pitchFamily="2" charset="2"/>
              <a:buNone/>
            </a:pPr>
            <a:endParaRPr lang="en-US" altLang="en-US" sz="2800" dirty="0"/>
          </a:p>
        </p:txBody>
      </p:sp>
      <p:sp>
        <p:nvSpPr>
          <p:cNvPr id="7" name="Rectangle 3">
            <a:extLst>
              <a:ext uri="{FF2B5EF4-FFF2-40B4-BE49-F238E27FC236}">
                <a16:creationId xmlns:a16="http://schemas.microsoft.com/office/drawing/2014/main" id="{E089E385-243A-D745-8C3B-AB22BF369E5D}"/>
              </a:ext>
            </a:extLst>
          </p:cNvPr>
          <p:cNvSpPr txBox="1">
            <a:spLocks noChangeArrowheads="1"/>
          </p:cNvSpPr>
          <p:nvPr/>
        </p:nvSpPr>
        <p:spPr>
          <a:xfrm>
            <a:off x="914400" y="1752600"/>
            <a:ext cx="7239000" cy="3135438"/>
          </a:xfrm>
          <a:prstGeom prst="rect">
            <a:avLst/>
          </a:prstGeom>
        </p:spPr>
        <p:txBody>
          <a:bodyPr vert="horz" lIns="91440" tIns="45720" rIns="91440" bIns="45720" rtlCol="0" anchor="t" anchorCtr="0">
            <a:no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sz="1800" dirty="0"/>
              <a:t>Deterministic causation</a:t>
            </a:r>
          </a:p>
          <a:p>
            <a:pPr lvl="1"/>
            <a:r>
              <a:rPr lang="en-US" sz="1800" dirty="0"/>
              <a:t>If A causes B, then A must always be followed by B.</a:t>
            </a:r>
          </a:p>
          <a:p>
            <a:pPr lvl="1"/>
            <a:r>
              <a:rPr lang="en-US" sz="1800" dirty="0"/>
              <a:t>Smoking does not cause cancer.</a:t>
            </a:r>
          </a:p>
          <a:p>
            <a:pPr marL="320040" lvl="1" indent="0">
              <a:buNone/>
            </a:pPr>
            <a:endParaRPr lang="en-US" sz="1800" dirty="0"/>
          </a:p>
          <a:p>
            <a:r>
              <a:rPr lang="en-US" sz="1800" dirty="0"/>
              <a:t>Probabilistic causation </a:t>
            </a:r>
          </a:p>
          <a:p>
            <a:pPr lvl="1"/>
            <a:r>
              <a:rPr lang="en-US" sz="1800" dirty="0"/>
              <a:t>A probabilistically causes B if A's occurrence increases the probability of B </a:t>
            </a:r>
          </a:p>
          <a:p>
            <a:pPr lvl="1"/>
            <a:r>
              <a:rPr lang="en-US" sz="1800" dirty="0"/>
              <a:t>Smoking may cause cancer</a:t>
            </a:r>
          </a:p>
          <a:p>
            <a:pPr marL="320040" lvl="1" indent="0">
              <a:buNone/>
            </a:pPr>
            <a:endParaRPr lang="en-US" sz="1800" dirty="0"/>
          </a:p>
          <a:p>
            <a:r>
              <a:rPr lang="en-US" sz="1800" dirty="0"/>
              <a:t>Reflects either imperfect knowledge of a deterministic system or system under study is inherently probabilistic, such as quantum mechanics</a:t>
            </a:r>
            <a:endParaRPr lang="en-US" altLang="en-US" sz="1800" dirty="0"/>
          </a:p>
        </p:txBody>
      </p:sp>
    </p:spTree>
    <p:extLst>
      <p:ext uri="{BB962C8B-B14F-4D97-AF65-F5344CB8AC3E}">
        <p14:creationId xmlns:p14="http://schemas.microsoft.com/office/powerpoint/2010/main" val="284684878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p:txBody>
          <a:bodyPr/>
          <a:lstStyle/>
          <a:p>
            <a:r>
              <a:rPr lang="en-US" altLang="en-US" dirty="0"/>
              <a:t>Results</a:t>
            </a:r>
          </a:p>
        </p:txBody>
      </p:sp>
      <p:pic>
        <p:nvPicPr>
          <p:cNvPr id="3" name="Picture 2">
            <a:extLst>
              <a:ext uri="{FF2B5EF4-FFF2-40B4-BE49-F238E27FC236}">
                <a16:creationId xmlns:a16="http://schemas.microsoft.com/office/drawing/2014/main" id="{0B4FA4A4-B6E7-1329-3146-A4D77971F2EF}"/>
              </a:ext>
            </a:extLst>
          </p:cNvPr>
          <p:cNvPicPr>
            <a:picLocks noChangeAspect="1"/>
          </p:cNvPicPr>
          <p:nvPr/>
        </p:nvPicPr>
        <p:blipFill rotWithShape="1">
          <a:blip r:embed="rId3"/>
          <a:srcRect b="53333"/>
          <a:stretch/>
        </p:blipFill>
        <p:spPr>
          <a:xfrm>
            <a:off x="287044" y="2286000"/>
            <a:ext cx="4146123" cy="3200400"/>
          </a:xfrm>
          <a:prstGeom prst="rect">
            <a:avLst/>
          </a:prstGeom>
        </p:spPr>
      </p:pic>
      <p:pic>
        <p:nvPicPr>
          <p:cNvPr id="4" name="Picture 3">
            <a:extLst>
              <a:ext uri="{FF2B5EF4-FFF2-40B4-BE49-F238E27FC236}">
                <a16:creationId xmlns:a16="http://schemas.microsoft.com/office/drawing/2014/main" id="{417B2838-2D15-1729-908D-033066C7012D}"/>
              </a:ext>
            </a:extLst>
          </p:cNvPr>
          <p:cNvPicPr>
            <a:picLocks noChangeAspect="1"/>
          </p:cNvPicPr>
          <p:nvPr/>
        </p:nvPicPr>
        <p:blipFill rotWithShape="1">
          <a:blip r:embed="rId3"/>
          <a:srcRect t="48776"/>
          <a:stretch/>
        </p:blipFill>
        <p:spPr>
          <a:xfrm>
            <a:off x="4710835" y="2286000"/>
            <a:ext cx="4146123" cy="3512970"/>
          </a:xfrm>
          <a:prstGeom prst="rect">
            <a:avLst/>
          </a:prstGeom>
        </p:spPr>
      </p:pic>
    </p:spTree>
    <p:extLst>
      <p:ext uri="{BB962C8B-B14F-4D97-AF65-F5344CB8AC3E}">
        <p14:creationId xmlns:p14="http://schemas.microsoft.com/office/powerpoint/2010/main" val="302588624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p:txBody>
          <a:bodyPr/>
          <a:lstStyle/>
          <a:p>
            <a:r>
              <a:rPr lang="en-US" altLang="en-US" dirty="0"/>
              <a:t>Results</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altLang="en-US" sz="2800" dirty="0"/>
              <a:t>Conventional hierarchy (a) and learned representation (b)</a:t>
            </a:r>
            <a:endParaRPr lang="en-US" altLang="en-US" sz="2400" dirty="0"/>
          </a:p>
          <a:p>
            <a:pPr>
              <a:buFont typeface="Wingdings" pitchFamily="2" charset="2"/>
              <a:buNone/>
            </a:pPr>
            <a:endParaRPr lang="en-US" altLang="en-US" sz="2800" dirty="0"/>
          </a:p>
        </p:txBody>
      </p:sp>
      <p:pic>
        <p:nvPicPr>
          <p:cNvPr id="2" name="Picture 1">
            <a:extLst>
              <a:ext uri="{FF2B5EF4-FFF2-40B4-BE49-F238E27FC236}">
                <a16:creationId xmlns:a16="http://schemas.microsoft.com/office/drawing/2014/main" id="{7FA207E0-2611-76A5-1D24-32524ED236DA}"/>
              </a:ext>
            </a:extLst>
          </p:cNvPr>
          <p:cNvPicPr>
            <a:picLocks noChangeAspect="1"/>
          </p:cNvPicPr>
          <p:nvPr/>
        </p:nvPicPr>
        <p:blipFill>
          <a:blip r:embed="rId3"/>
          <a:stretch>
            <a:fillRect/>
          </a:stretch>
        </p:blipFill>
        <p:spPr>
          <a:xfrm>
            <a:off x="800100" y="1517005"/>
            <a:ext cx="7543800" cy="3823990"/>
          </a:xfrm>
          <a:prstGeom prst="rect">
            <a:avLst/>
          </a:prstGeom>
        </p:spPr>
      </p:pic>
    </p:spTree>
    <p:extLst>
      <p:ext uri="{BB962C8B-B14F-4D97-AF65-F5344CB8AC3E}">
        <p14:creationId xmlns:p14="http://schemas.microsoft.com/office/powerpoint/2010/main" val="337453023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a:xfrm>
            <a:off x="457200" y="342902"/>
            <a:ext cx="8382000" cy="800100"/>
          </a:xfrm>
        </p:spPr>
        <p:txBody>
          <a:bodyPr/>
          <a:lstStyle/>
          <a:p>
            <a:r>
              <a:rPr lang="en-US" altLang="en-US" dirty="0"/>
              <a:t>Interventions</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buFont typeface="Wingdings" pitchFamily="2" charset="2"/>
              <a:buNone/>
            </a:pPr>
            <a:endParaRPr lang="en-US" altLang="en-US" sz="2800" dirty="0"/>
          </a:p>
        </p:txBody>
      </p:sp>
      <p:sp>
        <p:nvSpPr>
          <p:cNvPr id="7" name="Rectangle 3">
            <a:extLst>
              <a:ext uri="{FF2B5EF4-FFF2-40B4-BE49-F238E27FC236}">
                <a16:creationId xmlns:a16="http://schemas.microsoft.com/office/drawing/2014/main" id="{E089E385-243A-D745-8C3B-AB22BF369E5D}"/>
              </a:ext>
            </a:extLst>
          </p:cNvPr>
          <p:cNvSpPr txBox="1">
            <a:spLocks noChangeArrowheads="1"/>
          </p:cNvSpPr>
          <p:nvPr/>
        </p:nvSpPr>
        <p:spPr>
          <a:xfrm>
            <a:off x="5105400" y="3025034"/>
            <a:ext cx="3146096" cy="1043761"/>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altLang="en-US" sz="1800" dirty="0"/>
              <a:t>Do operator</a:t>
            </a:r>
          </a:p>
          <a:p>
            <a:r>
              <a:rPr lang="en-US" altLang="en-US" sz="1800" dirty="0"/>
              <a:t>P(</a:t>
            </a:r>
            <a:r>
              <a:rPr lang="en-US" altLang="en-US" sz="1800" dirty="0" err="1"/>
              <a:t>A|do</a:t>
            </a:r>
            <a:r>
              <a:rPr lang="en-US" altLang="en-US" sz="1800" dirty="0"/>
              <a:t> (C=low)) = ?</a:t>
            </a:r>
          </a:p>
        </p:txBody>
      </p:sp>
      <p:grpSp>
        <p:nvGrpSpPr>
          <p:cNvPr id="15" name="Group 14">
            <a:extLst>
              <a:ext uri="{FF2B5EF4-FFF2-40B4-BE49-F238E27FC236}">
                <a16:creationId xmlns:a16="http://schemas.microsoft.com/office/drawing/2014/main" id="{3A578950-AB7A-44A0-3968-ACBF38EA299A}"/>
              </a:ext>
            </a:extLst>
          </p:cNvPr>
          <p:cNvGrpSpPr/>
          <p:nvPr/>
        </p:nvGrpSpPr>
        <p:grpSpPr>
          <a:xfrm>
            <a:off x="1981200" y="2612903"/>
            <a:ext cx="1648904" cy="1988667"/>
            <a:chOff x="941896" y="2888133"/>
            <a:chExt cx="1048340" cy="1263975"/>
          </a:xfrm>
        </p:grpSpPr>
        <p:sp>
          <p:nvSpPr>
            <p:cNvPr id="9" name="Oval 8">
              <a:extLst>
                <a:ext uri="{FF2B5EF4-FFF2-40B4-BE49-F238E27FC236}">
                  <a16:creationId xmlns:a16="http://schemas.microsoft.com/office/drawing/2014/main" id="{BBB7DAB9-CE46-5897-C21E-291CB134A95C}"/>
                </a:ext>
              </a:extLst>
            </p:cNvPr>
            <p:cNvSpPr/>
            <p:nvPr/>
          </p:nvSpPr>
          <p:spPr bwMode="auto">
            <a:xfrm>
              <a:off x="941896" y="2888133"/>
              <a:ext cx="381000" cy="381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600" dirty="0">
                  <a:solidFill>
                    <a:schemeClr val="tx1"/>
                  </a:solidFill>
                  <a:latin typeface="+mn-lt"/>
                </a:rPr>
                <a:t>A</a:t>
              </a:r>
            </a:p>
          </p:txBody>
        </p:sp>
        <p:sp>
          <p:nvSpPr>
            <p:cNvPr id="10" name="Oval 9">
              <a:extLst>
                <a:ext uri="{FF2B5EF4-FFF2-40B4-BE49-F238E27FC236}">
                  <a16:creationId xmlns:a16="http://schemas.microsoft.com/office/drawing/2014/main" id="{EE9795BB-E777-B667-B7FE-087E98E6165E}"/>
                </a:ext>
              </a:extLst>
            </p:cNvPr>
            <p:cNvSpPr/>
            <p:nvPr/>
          </p:nvSpPr>
          <p:spPr bwMode="auto">
            <a:xfrm>
              <a:off x="941896" y="3771108"/>
              <a:ext cx="381000" cy="381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600" dirty="0">
                  <a:solidFill>
                    <a:schemeClr val="tx1"/>
                  </a:solidFill>
                  <a:latin typeface="+mn-lt"/>
                </a:rPr>
                <a:t>B</a:t>
              </a:r>
            </a:p>
          </p:txBody>
        </p:sp>
        <p:sp>
          <p:nvSpPr>
            <p:cNvPr id="11" name="Oval 10">
              <a:extLst>
                <a:ext uri="{FF2B5EF4-FFF2-40B4-BE49-F238E27FC236}">
                  <a16:creationId xmlns:a16="http://schemas.microsoft.com/office/drawing/2014/main" id="{924E474D-62EC-A09B-D7A3-203ED396A22C}"/>
                </a:ext>
              </a:extLst>
            </p:cNvPr>
            <p:cNvSpPr/>
            <p:nvPr/>
          </p:nvSpPr>
          <p:spPr bwMode="auto">
            <a:xfrm>
              <a:off x="1609236" y="3276203"/>
              <a:ext cx="381000" cy="381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600" dirty="0">
                  <a:solidFill>
                    <a:schemeClr val="tx1"/>
                  </a:solidFill>
                  <a:latin typeface="+mn-lt"/>
                </a:rPr>
                <a:t>C</a:t>
              </a:r>
            </a:p>
          </p:txBody>
        </p:sp>
        <p:cxnSp>
          <p:nvCxnSpPr>
            <p:cNvPr id="16" name="Straight Arrow Connector 15">
              <a:extLst>
                <a:ext uri="{FF2B5EF4-FFF2-40B4-BE49-F238E27FC236}">
                  <a16:creationId xmlns:a16="http://schemas.microsoft.com/office/drawing/2014/main" id="{9D7C00DC-0A2E-31C5-ED71-C2565B1AE92B}"/>
                </a:ext>
              </a:extLst>
            </p:cNvPr>
            <p:cNvCxnSpPr>
              <a:cxnSpLocks/>
              <a:stCxn id="11" idx="1"/>
              <a:endCxn id="9" idx="5"/>
            </p:cNvCxnSpPr>
            <p:nvPr/>
          </p:nvCxnSpPr>
          <p:spPr>
            <a:xfrm flipH="1" flipV="1">
              <a:off x="1267100" y="3213337"/>
              <a:ext cx="397932" cy="118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A0E7B8-ECD0-2824-86FC-4F35BAB7AF62}"/>
                </a:ext>
              </a:extLst>
            </p:cNvPr>
            <p:cNvCxnSpPr>
              <a:cxnSpLocks/>
              <a:stCxn id="11" idx="3"/>
              <a:endCxn id="10" idx="7"/>
            </p:cNvCxnSpPr>
            <p:nvPr/>
          </p:nvCxnSpPr>
          <p:spPr>
            <a:xfrm flipH="1">
              <a:off x="1267100" y="3601407"/>
              <a:ext cx="397932" cy="22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ectangle 3">
            <a:extLst>
              <a:ext uri="{FF2B5EF4-FFF2-40B4-BE49-F238E27FC236}">
                <a16:creationId xmlns:a16="http://schemas.microsoft.com/office/drawing/2014/main" id="{2804C1EA-3315-6BFE-13EE-032B83885369}"/>
              </a:ext>
            </a:extLst>
          </p:cNvPr>
          <p:cNvSpPr txBox="1">
            <a:spLocks noChangeArrowheads="1"/>
          </p:cNvSpPr>
          <p:nvPr/>
        </p:nvSpPr>
        <p:spPr>
          <a:xfrm>
            <a:off x="1676400" y="5161508"/>
            <a:ext cx="3146096" cy="1467892"/>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altLang="en-US" sz="1800" dirty="0"/>
              <a:t>C – ice cream sales</a:t>
            </a:r>
          </a:p>
          <a:p>
            <a:r>
              <a:rPr lang="en-US" altLang="en-US" sz="1800" dirty="0"/>
              <a:t>B – temperature</a:t>
            </a:r>
          </a:p>
          <a:p>
            <a:r>
              <a:rPr lang="en-US" altLang="en-US" sz="1800" dirty="0"/>
              <a:t>A – shark attacks</a:t>
            </a:r>
          </a:p>
        </p:txBody>
      </p:sp>
    </p:spTree>
    <p:extLst>
      <p:ext uri="{BB962C8B-B14F-4D97-AF65-F5344CB8AC3E}">
        <p14:creationId xmlns:p14="http://schemas.microsoft.com/office/powerpoint/2010/main" val="20651759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a:xfrm>
            <a:off x="457200" y="342902"/>
            <a:ext cx="8382000" cy="800100"/>
          </a:xfrm>
        </p:spPr>
        <p:txBody>
          <a:bodyPr/>
          <a:lstStyle/>
          <a:p>
            <a:r>
              <a:rPr lang="en-US" altLang="en-US" dirty="0"/>
              <a:t>Do-calculus</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buFont typeface="Wingdings" pitchFamily="2" charset="2"/>
              <a:buNone/>
            </a:pPr>
            <a:endParaRPr lang="en-US" altLang="en-US" sz="2800" dirty="0"/>
          </a:p>
        </p:txBody>
      </p:sp>
      <p:sp>
        <p:nvSpPr>
          <p:cNvPr id="4" name="Rectangle 3">
            <a:extLst>
              <a:ext uri="{FF2B5EF4-FFF2-40B4-BE49-F238E27FC236}">
                <a16:creationId xmlns:a16="http://schemas.microsoft.com/office/drawing/2014/main" id="{E92BED36-FA88-F581-ED4F-799182B0A58E}"/>
              </a:ext>
            </a:extLst>
          </p:cNvPr>
          <p:cNvSpPr txBox="1">
            <a:spLocks noChangeArrowheads="1"/>
          </p:cNvSpPr>
          <p:nvPr/>
        </p:nvSpPr>
        <p:spPr>
          <a:xfrm>
            <a:off x="857250" y="4191000"/>
            <a:ext cx="7734300" cy="1467892"/>
          </a:xfrm>
          <a:prstGeom prst="rect">
            <a:avLst/>
          </a:prstGeom>
        </p:spPr>
        <p:txBody>
          <a:bodyPr vert="horz" lIns="91440" tIns="45720" rIns="91440" bIns="45720" rtlCol="0" anchor="t" anchorCtr="0">
            <a:no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sz="1800" dirty="0"/>
              <a:t>1. Ignoring observations: </a:t>
            </a:r>
          </a:p>
          <a:p>
            <a:pPr lvl="1"/>
            <a:r>
              <a:rPr lang="en-US" sz="1800" dirty="0"/>
              <a:t>P(y | do(x), </a:t>
            </a:r>
            <a:r>
              <a:rPr lang="en-US" sz="1800" dirty="0" err="1"/>
              <a:t>z,w</a:t>
            </a:r>
            <a:r>
              <a:rPr lang="en-US" sz="1800" dirty="0"/>
              <a:t>) = P(y | do(x),w) if (Y ⊥ Z | X, W ) in G</a:t>
            </a:r>
            <a:r>
              <a:rPr lang="en-US" sz="1800" baseline="-25000" dirty="0"/>
              <a:t>X¯</a:t>
            </a:r>
            <a:r>
              <a:rPr lang="en-US" sz="1800" dirty="0"/>
              <a:t> </a:t>
            </a:r>
          </a:p>
          <a:p>
            <a:r>
              <a:rPr lang="en-US" sz="1800" dirty="0"/>
              <a:t>2. Action/observation exchange: the back-door criterion. Decide if we can treat an intervention as an observation</a:t>
            </a:r>
          </a:p>
          <a:p>
            <a:pPr lvl="1"/>
            <a:r>
              <a:rPr lang="en-US" sz="1800" dirty="0"/>
              <a:t>P(y | do(x), do(z),w) = P(y | do(x), </a:t>
            </a:r>
            <a:r>
              <a:rPr lang="en-US" sz="1800" dirty="0" err="1"/>
              <a:t>z,w</a:t>
            </a:r>
            <a:r>
              <a:rPr lang="en-US" sz="1800" dirty="0"/>
              <a:t>) if (Y ⊥ Z | X, W ) in G</a:t>
            </a:r>
            <a:r>
              <a:rPr lang="en-US" sz="1800" baseline="-25000" dirty="0"/>
              <a:t>X¯,Z</a:t>
            </a:r>
            <a:r>
              <a:rPr lang="en-US" sz="1800" dirty="0"/>
              <a:t> </a:t>
            </a:r>
          </a:p>
          <a:p>
            <a:r>
              <a:rPr lang="en-US" sz="1800" dirty="0"/>
              <a:t>3. Ignoring actions: </a:t>
            </a:r>
          </a:p>
          <a:p>
            <a:pPr lvl="1"/>
            <a:r>
              <a:rPr lang="en-US" sz="1800" dirty="0"/>
              <a:t>P(y | do(x), do(z),w) = P(y | do(x),w) if (Y ⊥ Z | X, W ) in G</a:t>
            </a:r>
            <a:r>
              <a:rPr lang="en-US" sz="1800" baseline="-25000" dirty="0"/>
              <a:t>X¯,Z(W)</a:t>
            </a:r>
            <a:endParaRPr lang="en-US" altLang="en-US" sz="1800" baseline="-25000" dirty="0"/>
          </a:p>
        </p:txBody>
      </p:sp>
      <p:sp>
        <p:nvSpPr>
          <p:cNvPr id="7" name="Rectangle 3">
            <a:extLst>
              <a:ext uri="{FF2B5EF4-FFF2-40B4-BE49-F238E27FC236}">
                <a16:creationId xmlns:a16="http://schemas.microsoft.com/office/drawing/2014/main" id="{6E2B7AEA-33B9-B1FC-55A4-2283291F5CD1}"/>
              </a:ext>
            </a:extLst>
          </p:cNvPr>
          <p:cNvSpPr txBox="1">
            <a:spLocks noChangeArrowheads="1"/>
          </p:cNvSpPr>
          <p:nvPr/>
        </p:nvSpPr>
        <p:spPr>
          <a:xfrm>
            <a:off x="990600" y="1447800"/>
            <a:ext cx="7734300" cy="1905000"/>
          </a:xfrm>
          <a:prstGeom prst="rect">
            <a:avLst/>
          </a:prstGeom>
        </p:spPr>
        <p:txBody>
          <a:bodyPr vert="horz" lIns="91440" tIns="45720" rIns="91440" bIns="45720" rtlCol="0" anchor="t" anchorCtr="0">
            <a:no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sz="1800" dirty="0"/>
              <a:t>X, Y , Z, W - disjoint sets of events (sets of nodes); may be empty </a:t>
            </a:r>
          </a:p>
          <a:p>
            <a:r>
              <a:rPr lang="en-US" sz="1800" dirty="0"/>
              <a:t>G</a:t>
            </a:r>
            <a:r>
              <a:rPr lang="en-US" sz="1800" baseline="-25000" dirty="0"/>
              <a:t>X¯</a:t>
            </a:r>
            <a:r>
              <a:rPr lang="en-US" sz="1800" dirty="0"/>
              <a:t> the graph with all edges into X removed. </a:t>
            </a:r>
          </a:p>
          <a:p>
            <a:r>
              <a:rPr lang="en-US" sz="1800" dirty="0"/>
              <a:t>G </a:t>
            </a:r>
            <a:r>
              <a:rPr lang="en-US" sz="1800" baseline="-25000" dirty="0"/>
              <a:t>¯X</a:t>
            </a:r>
            <a:r>
              <a:rPr lang="en-US" sz="1800" dirty="0"/>
              <a:t> the graph with all edges out of X removed. </a:t>
            </a:r>
          </a:p>
          <a:p>
            <a:r>
              <a:rPr lang="en-US" sz="1800" dirty="0"/>
              <a:t>Z(X) – Subset of variables X</a:t>
            </a:r>
          </a:p>
          <a:p>
            <a:r>
              <a:rPr lang="en-US" sz="1800" dirty="0"/>
              <a:t>W – subset of witness nodes</a:t>
            </a:r>
          </a:p>
          <a:p>
            <a:r>
              <a:rPr lang="en-US" sz="1800" dirty="0"/>
              <a:t>y; do(x) shorthand for Y = y; respectively do(X = x).</a:t>
            </a:r>
            <a:endParaRPr lang="en-US" altLang="en-US" sz="1800" baseline="-25000" dirty="0"/>
          </a:p>
        </p:txBody>
      </p:sp>
    </p:spTree>
    <p:extLst>
      <p:ext uri="{BB962C8B-B14F-4D97-AF65-F5344CB8AC3E}">
        <p14:creationId xmlns:p14="http://schemas.microsoft.com/office/powerpoint/2010/main" val="307475850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a:xfrm>
            <a:off x="457200" y="342902"/>
            <a:ext cx="8382000" cy="800100"/>
          </a:xfrm>
        </p:spPr>
        <p:txBody>
          <a:bodyPr/>
          <a:lstStyle/>
          <a:p>
            <a:r>
              <a:rPr lang="en-US" altLang="en-US" dirty="0"/>
              <a:t>Example 1. Monty Hall</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buFont typeface="Wingdings" pitchFamily="2" charset="2"/>
              <a:buNone/>
            </a:pPr>
            <a:endParaRPr lang="en-US" altLang="en-US" sz="2800" dirty="0"/>
          </a:p>
        </p:txBody>
      </p:sp>
      <p:grpSp>
        <p:nvGrpSpPr>
          <p:cNvPr id="7" name="Group 6">
            <a:extLst>
              <a:ext uri="{FF2B5EF4-FFF2-40B4-BE49-F238E27FC236}">
                <a16:creationId xmlns:a16="http://schemas.microsoft.com/office/drawing/2014/main" id="{2641E572-7FA2-2DF9-F83F-4AF91EC59367}"/>
              </a:ext>
            </a:extLst>
          </p:cNvPr>
          <p:cNvGrpSpPr/>
          <p:nvPr/>
        </p:nvGrpSpPr>
        <p:grpSpPr>
          <a:xfrm>
            <a:off x="1066800" y="1905000"/>
            <a:ext cx="1648904" cy="1988667"/>
            <a:chOff x="941896" y="2888133"/>
            <a:chExt cx="1048340" cy="1263975"/>
          </a:xfrm>
        </p:grpSpPr>
        <p:sp>
          <p:nvSpPr>
            <p:cNvPr id="12" name="Oval 11">
              <a:extLst>
                <a:ext uri="{FF2B5EF4-FFF2-40B4-BE49-F238E27FC236}">
                  <a16:creationId xmlns:a16="http://schemas.microsoft.com/office/drawing/2014/main" id="{4C125A32-7115-11A8-89C5-5FFC9405BAE6}"/>
                </a:ext>
              </a:extLst>
            </p:cNvPr>
            <p:cNvSpPr/>
            <p:nvPr/>
          </p:nvSpPr>
          <p:spPr bwMode="auto">
            <a:xfrm>
              <a:off x="941896" y="2888133"/>
              <a:ext cx="381000" cy="381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600" dirty="0">
                  <a:solidFill>
                    <a:schemeClr val="tx1"/>
                  </a:solidFill>
                  <a:latin typeface="+mn-lt"/>
                </a:rPr>
                <a:t>Jen</a:t>
              </a:r>
            </a:p>
            <a:p>
              <a:pPr algn="ctr"/>
              <a:r>
                <a:rPr lang="en-US" sz="1600" dirty="0">
                  <a:solidFill>
                    <a:schemeClr val="tx1"/>
                  </a:solidFill>
                </a:rPr>
                <a:t>(Player)</a:t>
              </a:r>
              <a:endParaRPr lang="en-US" sz="1600" dirty="0">
                <a:solidFill>
                  <a:schemeClr val="tx1"/>
                </a:solidFill>
                <a:latin typeface="+mn-lt"/>
              </a:endParaRPr>
            </a:p>
          </p:txBody>
        </p:sp>
        <p:sp>
          <p:nvSpPr>
            <p:cNvPr id="13" name="Oval 12">
              <a:extLst>
                <a:ext uri="{FF2B5EF4-FFF2-40B4-BE49-F238E27FC236}">
                  <a16:creationId xmlns:a16="http://schemas.microsoft.com/office/drawing/2014/main" id="{7F4D3CE7-61FC-8FB4-88DE-EA3F299A6F8C}"/>
                </a:ext>
              </a:extLst>
            </p:cNvPr>
            <p:cNvSpPr/>
            <p:nvPr/>
          </p:nvSpPr>
          <p:spPr bwMode="auto">
            <a:xfrm>
              <a:off x="941896" y="3771108"/>
              <a:ext cx="381000" cy="381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600" dirty="0">
                  <a:solidFill>
                    <a:schemeClr val="tx1"/>
                  </a:solidFill>
                  <a:latin typeface="+mn-lt"/>
                </a:rPr>
                <a:t>Car</a:t>
              </a:r>
            </a:p>
          </p:txBody>
        </p:sp>
        <p:sp>
          <p:nvSpPr>
            <p:cNvPr id="14" name="Oval 13">
              <a:extLst>
                <a:ext uri="{FF2B5EF4-FFF2-40B4-BE49-F238E27FC236}">
                  <a16:creationId xmlns:a16="http://schemas.microsoft.com/office/drawing/2014/main" id="{8EB37F2C-B767-B8AD-8DC4-3AF545C7E725}"/>
                </a:ext>
              </a:extLst>
            </p:cNvPr>
            <p:cNvSpPr/>
            <p:nvPr/>
          </p:nvSpPr>
          <p:spPr bwMode="auto">
            <a:xfrm>
              <a:off x="1609236" y="3276203"/>
              <a:ext cx="381000" cy="381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600" dirty="0">
                  <a:solidFill>
                    <a:schemeClr val="tx1"/>
                  </a:solidFill>
                  <a:latin typeface="+mn-lt"/>
                </a:rPr>
                <a:t>Host</a:t>
              </a:r>
            </a:p>
          </p:txBody>
        </p:sp>
        <p:cxnSp>
          <p:nvCxnSpPr>
            <p:cNvPr id="15" name="Straight Arrow Connector 14">
              <a:extLst>
                <a:ext uri="{FF2B5EF4-FFF2-40B4-BE49-F238E27FC236}">
                  <a16:creationId xmlns:a16="http://schemas.microsoft.com/office/drawing/2014/main" id="{6487DC3E-B54B-8012-4BD5-930B73FFE5D0}"/>
                </a:ext>
              </a:extLst>
            </p:cNvPr>
            <p:cNvCxnSpPr>
              <a:cxnSpLocks/>
              <a:stCxn id="12" idx="6"/>
              <a:endCxn id="14" idx="1"/>
            </p:cNvCxnSpPr>
            <p:nvPr/>
          </p:nvCxnSpPr>
          <p:spPr>
            <a:xfrm>
              <a:off x="1322896" y="3078633"/>
              <a:ext cx="342136" cy="253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9824988-1841-2B08-4F85-47276B80E0FF}"/>
                </a:ext>
              </a:extLst>
            </p:cNvPr>
            <p:cNvCxnSpPr>
              <a:cxnSpLocks/>
              <a:stCxn id="13" idx="7"/>
              <a:endCxn id="14" idx="3"/>
            </p:cNvCxnSpPr>
            <p:nvPr/>
          </p:nvCxnSpPr>
          <p:spPr>
            <a:xfrm flipV="1">
              <a:off x="1267100" y="3601406"/>
              <a:ext cx="397932" cy="22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E71DE2AA-87A3-F499-87F8-6EAE48F09053}"/>
              </a:ext>
            </a:extLst>
          </p:cNvPr>
          <p:cNvSpPr txBox="1"/>
          <p:nvPr/>
        </p:nvSpPr>
        <p:spPr>
          <a:xfrm>
            <a:off x="3657600" y="1905000"/>
            <a:ext cx="4572000" cy="646331"/>
          </a:xfrm>
          <a:prstGeom prst="rect">
            <a:avLst/>
          </a:prstGeom>
          <a:noFill/>
        </p:spPr>
        <p:txBody>
          <a:bodyPr wrap="square">
            <a:spAutoFit/>
          </a:bodyPr>
          <a:lstStyle/>
          <a:p>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a:t>
            </a:r>
            <a:r>
              <a:rPr lang="en-US" b="0" i="0" u="none" strike="noStrike" dirty="0" err="1">
                <a:solidFill>
                  <a:srgbClr val="333333"/>
                </a:solidFill>
                <a:effectLst/>
                <a:latin typeface="STIXGeneral-Regular"/>
              </a:rPr>
              <a:t>Host,Jen,Car</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a:t>
            </a:r>
            <a:r>
              <a:rPr lang="en-US" b="0" i="0" u="none" strike="noStrike" dirty="0" err="1">
                <a:solidFill>
                  <a:srgbClr val="333333"/>
                </a:solidFill>
                <a:effectLst/>
                <a:latin typeface="STIXGeneral-Regular"/>
              </a:rPr>
              <a:t>Host</a:t>
            </a:r>
            <a:r>
              <a:rPr lang="en-US" b="0" i="0" u="none" strike="noStrike" dirty="0" err="1">
                <a:solidFill>
                  <a:srgbClr val="333333"/>
                </a:solidFill>
                <a:effectLst/>
                <a:latin typeface="STIXVariants"/>
              </a:rPr>
              <a:t>|</a:t>
            </a:r>
            <a:r>
              <a:rPr lang="en-US" b="0" i="0" u="none" strike="noStrike" dirty="0" err="1">
                <a:solidFill>
                  <a:srgbClr val="333333"/>
                </a:solidFill>
                <a:effectLst/>
                <a:latin typeface="STIXGeneral-Regular"/>
              </a:rPr>
              <a:t>Jen,Car</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(Jen)</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(Car)</a:t>
            </a:r>
            <a:br>
              <a:rPr lang="en-US" dirty="0"/>
            </a:br>
            <a:endParaRPr lang="en-US" dirty="0"/>
          </a:p>
        </p:txBody>
      </p:sp>
      <p:sp>
        <p:nvSpPr>
          <p:cNvPr id="24" name="TextBox 23">
            <a:extLst>
              <a:ext uri="{FF2B5EF4-FFF2-40B4-BE49-F238E27FC236}">
                <a16:creationId xmlns:a16="http://schemas.microsoft.com/office/drawing/2014/main" id="{6AB6B232-F7CC-BACE-FB80-F8AEE0166C4E}"/>
              </a:ext>
            </a:extLst>
          </p:cNvPr>
          <p:cNvSpPr txBox="1"/>
          <p:nvPr/>
        </p:nvSpPr>
        <p:spPr>
          <a:xfrm>
            <a:off x="3657600" y="2340977"/>
            <a:ext cx="4572000" cy="369332"/>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 </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do</a:t>
            </a:r>
            <a:r>
              <a:rPr lang="en-US" b="0" i="0" u="none" strike="noStrike" dirty="0">
                <a:solidFill>
                  <a:srgbClr val="333333"/>
                </a:solidFill>
                <a:effectLst/>
                <a:latin typeface="STIXGeneral-Regular"/>
              </a:rPr>
              <a:t>[Jen=Door1])=1</a:t>
            </a:r>
            <a:endParaRPr lang="en-US" dirty="0"/>
          </a:p>
        </p:txBody>
      </p:sp>
      <p:pic>
        <p:nvPicPr>
          <p:cNvPr id="31" name="Picture 30">
            <a:extLst>
              <a:ext uri="{FF2B5EF4-FFF2-40B4-BE49-F238E27FC236}">
                <a16:creationId xmlns:a16="http://schemas.microsoft.com/office/drawing/2014/main" id="{E6117880-E854-526F-E879-2D92DCFFA33A}"/>
              </a:ext>
            </a:extLst>
          </p:cNvPr>
          <p:cNvPicPr>
            <a:picLocks noChangeAspect="1"/>
          </p:cNvPicPr>
          <p:nvPr/>
        </p:nvPicPr>
        <p:blipFill>
          <a:blip r:embed="rId3"/>
          <a:stretch>
            <a:fillRect/>
          </a:stretch>
        </p:blipFill>
        <p:spPr>
          <a:xfrm>
            <a:off x="3657600" y="2755129"/>
            <a:ext cx="4178300" cy="1838452"/>
          </a:xfrm>
          <a:prstGeom prst="rect">
            <a:avLst/>
          </a:prstGeom>
        </p:spPr>
      </p:pic>
    </p:spTree>
    <p:extLst>
      <p:ext uri="{BB962C8B-B14F-4D97-AF65-F5344CB8AC3E}">
        <p14:creationId xmlns:p14="http://schemas.microsoft.com/office/powerpoint/2010/main" val="120419087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a:xfrm>
            <a:off x="457200" y="342902"/>
            <a:ext cx="8382000" cy="800100"/>
          </a:xfrm>
        </p:spPr>
        <p:txBody>
          <a:bodyPr/>
          <a:lstStyle/>
          <a:p>
            <a:r>
              <a:rPr lang="en-US" altLang="en-US" dirty="0"/>
              <a:t>Example 1. Monty Hall</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buFont typeface="Wingdings" pitchFamily="2" charset="2"/>
              <a:buNone/>
            </a:pPr>
            <a:endParaRPr lang="en-US" altLang="en-US" sz="2800" dirty="0"/>
          </a:p>
        </p:txBody>
      </p:sp>
      <p:grpSp>
        <p:nvGrpSpPr>
          <p:cNvPr id="7" name="Group 6">
            <a:extLst>
              <a:ext uri="{FF2B5EF4-FFF2-40B4-BE49-F238E27FC236}">
                <a16:creationId xmlns:a16="http://schemas.microsoft.com/office/drawing/2014/main" id="{2641E572-7FA2-2DF9-F83F-4AF91EC59367}"/>
              </a:ext>
            </a:extLst>
          </p:cNvPr>
          <p:cNvGrpSpPr/>
          <p:nvPr/>
        </p:nvGrpSpPr>
        <p:grpSpPr>
          <a:xfrm>
            <a:off x="1066800" y="1905000"/>
            <a:ext cx="1648904" cy="1988667"/>
            <a:chOff x="941896" y="2888133"/>
            <a:chExt cx="1048340" cy="1263975"/>
          </a:xfrm>
        </p:grpSpPr>
        <p:sp>
          <p:nvSpPr>
            <p:cNvPr id="12" name="Oval 11">
              <a:extLst>
                <a:ext uri="{FF2B5EF4-FFF2-40B4-BE49-F238E27FC236}">
                  <a16:creationId xmlns:a16="http://schemas.microsoft.com/office/drawing/2014/main" id="{4C125A32-7115-11A8-89C5-5FFC9405BAE6}"/>
                </a:ext>
              </a:extLst>
            </p:cNvPr>
            <p:cNvSpPr/>
            <p:nvPr/>
          </p:nvSpPr>
          <p:spPr bwMode="auto">
            <a:xfrm>
              <a:off x="941896" y="2888133"/>
              <a:ext cx="381000" cy="381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600" dirty="0">
                  <a:solidFill>
                    <a:schemeClr val="tx1"/>
                  </a:solidFill>
                  <a:latin typeface="+mn-lt"/>
                </a:rPr>
                <a:t>Jen</a:t>
              </a:r>
            </a:p>
          </p:txBody>
        </p:sp>
        <p:sp>
          <p:nvSpPr>
            <p:cNvPr id="13" name="Oval 12">
              <a:extLst>
                <a:ext uri="{FF2B5EF4-FFF2-40B4-BE49-F238E27FC236}">
                  <a16:creationId xmlns:a16="http://schemas.microsoft.com/office/drawing/2014/main" id="{7F4D3CE7-61FC-8FB4-88DE-EA3F299A6F8C}"/>
                </a:ext>
              </a:extLst>
            </p:cNvPr>
            <p:cNvSpPr/>
            <p:nvPr/>
          </p:nvSpPr>
          <p:spPr bwMode="auto">
            <a:xfrm>
              <a:off x="941896" y="3771108"/>
              <a:ext cx="381000" cy="381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600" dirty="0">
                  <a:solidFill>
                    <a:schemeClr val="tx1"/>
                  </a:solidFill>
                  <a:latin typeface="+mn-lt"/>
                </a:rPr>
                <a:t>Car</a:t>
              </a:r>
            </a:p>
          </p:txBody>
        </p:sp>
        <p:sp>
          <p:nvSpPr>
            <p:cNvPr id="14" name="Oval 13">
              <a:extLst>
                <a:ext uri="{FF2B5EF4-FFF2-40B4-BE49-F238E27FC236}">
                  <a16:creationId xmlns:a16="http://schemas.microsoft.com/office/drawing/2014/main" id="{8EB37F2C-B767-B8AD-8DC4-3AF545C7E725}"/>
                </a:ext>
              </a:extLst>
            </p:cNvPr>
            <p:cNvSpPr/>
            <p:nvPr/>
          </p:nvSpPr>
          <p:spPr bwMode="auto">
            <a:xfrm>
              <a:off x="1609236" y="3276203"/>
              <a:ext cx="381000" cy="381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600" dirty="0">
                  <a:solidFill>
                    <a:schemeClr val="tx1"/>
                  </a:solidFill>
                  <a:latin typeface="+mn-lt"/>
                </a:rPr>
                <a:t>Host</a:t>
              </a:r>
            </a:p>
          </p:txBody>
        </p:sp>
        <p:cxnSp>
          <p:nvCxnSpPr>
            <p:cNvPr id="15" name="Straight Arrow Connector 14">
              <a:extLst>
                <a:ext uri="{FF2B5EF4-FFF2-40B4-BE49-F238E27FC236}">
                  <a16:creationId xmlns:a16="http://schemas.microsoft.com/office/drawing/2014/main" id="{6487DC3E-B54B-8012-4BD5-930B73FFE5D0}"/>
                </a:ext>
              </a:extLst>
            </p:cNvPr>
            <p:cNvCxnSpPr>
              <a:cxnSpLocks/>
              <a:stCxn id="12" idx="6"/>
              <a:endCxn id="14" idx="1"/>
            </p:cNvCxnSpPr>
            <p:nvPr/>
          </p:nvCxnSpPr>
          <p:spPr>
            <a:xfrm>
              <a:off x="1322896" y="3078633"/>
              <a:ext cx="342136" cy="253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9824988-1841-2B08-4F85-47276B80E0FF}"/>
                </a:ext>
              </a:extLst>
            </p:cNvPr>
            <p:cNvCxnSpPr>
              <a:cxnSpLocks/>
              <a:stCxn id="13" idx="7"/>
            </p:cNvCxnSpPr>
            <p:nvPr/>
          </p:nvCxnSpPr>
          <p:spPr>
            <a:xfrm flipV="1">
              <a:off x="1267100" y="3566179"/>
              <a:ext cx="342136" cy="260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C29F5E53-9AD0-74B4-377F-B4490B06926D}"/>
              </a:ext>
            </a:extLst>
          </p:cNvPr>
          <p:cNvSpPr txBox="1"/>
          <p:nvPr/>
        </p:nvSpPr>
        <p:spPr>
          <a:xfrm>
            <a:off x="1828800" y="1680833"/>
            <a:ext cx="7010400" cy="646331"/>
          </a:xfrm>
          <a:prstGeom prst="rect">
            <a:avLst/>
          </a:prstGeom>
          <a:noFill/>
        </p:spPr>
        <p:txBody>
          <a:bodyPr wrap="square">
            <a:spAutoFit/>
          </a:bodyPr>
          <a:lstStyle/>
          <a:p>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(Host=Door3,Car</a:t>
            </a:r>
            <a:r>
              <a:rPr lang="en-US" b="0" i="0" u="none" strike="noStrike" dirty="0">
                <a:solidFill>
                  <a:srgbClr val="333333"/>
                </a:solidFill>
                <a:effectLst/>
                <a:latin typeface="STIXVariants"/>
              </a:rPr>
              <a:t>|</a:t>
            </a:r>
            <a:r>
              <a:rPr lang="en-US" b="0" i="0" u="none" strike="noStrike" dirty="0">
                <a:solidFill>
                  <a:srgbClr val="333333"/>
                </a:solidFill>
                <a:effectLst/>
                <a:latin typeface="STIXGeneral-Italic"/>
              </a:rPr>
              <a:t>do</a:t>
            </a:r>
            <a:r>
              <a:rPr lang="en-US" b="0" i="0" u="none" strike="noStrike" dirty="0">
                <a:solidFill>
                  <a:srgbClr val="333333"/>
                </a:solidFill>
                <a:effectLst/>
                <a:latin typeface="STIXGeneral-Regular"/>
              </a:rPr>
              <a:t>[Jen=Door1])=</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(Host=Door3</a:t>
            </a:r>
            <a:r>
              <a:rPr lang="en-US" b="0" i="0" u="none" strike="noStrike" dirty="0">
                <a:solidFill>
                  <a:srgbClr val="333333"/>
                </a:solidFill>
                <a:effectLst/>
                <a:latin typeface="STIXVariants"/>
              </a:rPr>
              <a:t>|</a:t>
            </a:r>
            <a:r>
              <a:rPr lang="en-US" b="0" i="0" u="none" strike="noStrike" dirty="0">
                <a:solidFill>
                  <a:srgbClr val="333333"/>
                </a:solidFill>
                <a:effectLst/>
                <a:latin typeface="STIXGeneral-Regular"/>
              </a:rPr>
              <a:t>Jen=Door1,Car)</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(Car)</a:t>
            </a:r>
            <a:br>
              <a:rPr lang="en-US" dirty="0"/>
            </a:br>
            <a:endParaRPr lang="en-US" dirty="0"/>
          </a:p>
        </p:txBody>
      </p:sp>
      <p:pic>
        <p:nvPicPr>
          <p:cNvPr id="5" name="Picture 4">
            <a:extLst>
              <a:ext uri="{FF2B5EF4-FFF2-40B4-BE49-F238E27FC236}">
                <a16:creationId xmlns:a16="http://schemas.microsoft.com/office/drawing/2014/main" id="{28EAB994-D5F0-C4D6-9B50-F7C466B846D7}"/>
              </a:ext>
            </a:extLst>
          </p:cNvPr>
          <p:cNvPicPr>
            <a:picLocks noChangeAspect="1"/>
          </p:cNvPicPr>
          <p:nvPr/>
        </p:nvPicPr>
        <p:blipFill>
          <a:blip r:embed="rId3"/>
          <a:stretch>
            <a:fillRect/>
          </a:stretch>
        </p:blipFill>
        <p:spPr>
          <a:xfrm>
            <a:off x="3253840" y="2939969"/>
            <a:ext cx="5050590" cy="2731220"/>
          </a:xfrm>
          <a:prstGeom prst="rect">
            <a:avLst/>
          </a:prstGeom>
        </p:spPr>
      </p:pic>
    </p:spTree>
    <p:extLst>
      <p:ext uri="{BB962C8B-B14F-4D97-AF65-F5344CB8AC3E}">
        <p14:creationId xmlns:p14="http://schemas.microsoft.com/office/powerpoint/2010/main" val="162744413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a:xfrm>
            <a:off x="457200" y="342902"/>
            <a:ext cx="8382000" cy="800100"/>
          </a:xfrm>
        </p:spPr>
        <p:txBody>
          <a:bodyPr/>
          <a:lstStyle/>
          <a:p>
            <a:r>
              <a:rPr lang="en-US" altLang="en-US" dirty="0"/>
              <a:t>Example 1. Monty Hall</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buFont typeface="Wingdings" pitchFamily="2" charset="2"/>
              <a:buNone/>
            </a:pPr>
            <a:endParaRPr lang="en-US" altLang="en-US" sz="2800" dirty="0"/>
          </a:p>
        </p:txBody>
      </p:sp>
      <p:sp>
        <p:nvSpPr>
          <p:cNvPr id="13" name="TextBox 12">
            <a:extLst>
              <a:ext uri="{FF2B5EF4-FFF2-40B4-BE49-F238E27FC236}">
                <a16:creationId xmlns:a16="http://schemas.microsoft.com/office/drawing/2014/main" id="{DA2FB384-B8A8-9515-090A-B082B901F0FC}"/>
              </a:ext>
            </a:extLst>
          </p:cNvPr>
          <p:cNvSpPr txBox="1"/>
          <p:nvPr/>
        </p:nvSpPr>
        <p:spPr>
          <a:xfrm>
            <a:off x="228600" y="1752600"/>
            <a:ext cx="8686800" cy="369332"/>
          </a:xfrm>
          <a:prstGeom prst="rect">
            <a:avLst/>
          </a:prstGeom>
          <a:noFill/>
        </p:spPr>
        <p:txBody>
          <a:bodyPr wrap="square">
            <a:spAutoFit/>
          </a:bodyPr>
          <a:lstStyle/>
          <a:p>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(Host=Door3</a:t>
            </a:r>
            <a:r>
              <a:rPr lang="en-US" b="0" i="0" u="none" strike="noStrike" dirty="0">
                <a:solidFill>
                  <a:srgbClr val="333333"/>
                </a:solidFill>
                <a:effectLst/>
                <a:latin typeface="STIXVariants"/>
              </a:rPr>
              <a:t>|</a:t>
            </a:r>
            <a:r>
              <a:rPr lang="en-US" b="0" i="0" u="none" strike="noStrike" dirty="0">
                <a:solidFill>
                  <a:srgbClr val="333333"/>
                </a:solidFill>
                <a:effectLst/>
                <a:latin typeface="STIXGeneral-Italic"/>
              </a:rPr>
              <a:t>do</a:t>
            </a:r>
            <a:r>
              <a:rPr lang="en-US" b="0" i="0" u="none" strike="noStrike" dirty="0">
                <a:solidFill>
                  <a:srgbClr val="333333"/>
                </a:solidFill>
                <a:effectLst/>
                <a:latin typeface="STIXGeneral-Regular"/>
              </a:rPr>
              <a:t>[Jen=Door1],</a:t>
            </a:r>
            <a:r>
              <a:rPr lang="en-US" b="0" i="0" u="none" strike="noStrike" dirty="0">
                <a:solidFill>
                  <a:srgbClr val="333333"/>
                </a:solidFill>
                <a:effectLst/>
                <a:latin typeface="STIXGeneral-Italic"/>
              </a:rPr>
              <a:t>do</a:t>
            </a:r>
            <a:r>
              <a:rPr lang="en-US" b="0" i="0" u="none" strike="noStrike" dirty="0">
                <a:solidFill>
                  <a:srgbClr val="333333"/>
                </a:solidFill>
                <a:effectLst/>
                <a:latin typeface="STIXGeneral-Regular"/>
              </a:rPr>
              <a:t>[Car=Door2])=</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(Host=Door3</a:t>
            </a:r>
            <a:r>
              <a:rPr lang="en-US" b="0" i="0" u="none" strike="noStrike" dirty="0">
                <a:solidFill>
                  <a:srgbClr val="333333"/>
                </a:solidFill>
                <a:effectLst/>
                <a:latin typeface="STIXVariants"/>
              </a:rPr>
              <a:t>|</a:t>
            </a:r>
            <a:r>
              <a:rPr lang="en-US" b="0" i="0" u="none" strike="noStrike" dirty="0">
                <a:solidFill>
                  <a:srgbClr val="333333"/>
                </a:solidFill>
                <a:effectLst/>
                <a:latin typeface="STIXGeneral-Regular"/>
              </a:rPr>
              <a:t>Jen=Door1,Car=Door2)=1</a:t>
            </a:r>
            <a:endParaRPr lang="en-US" dirty="0"/>
          </a:p>
        </p:txBody>
      </p:sp>
      <p:pic>
        <p:nvPicPr>
          <p:cNvPr id="14" name="Picture 13">
            <a:extLst>
              <a:ext uri="{FF2B5EF4-FFF2-40B4-BE49-F238E27FC236}">
                <a16:creationId xmlns:a16="http://schemas.microsoft.com/office/drawing/2014/main" id="{A4F1F7FB-D271-783A-BF1E-E8867104E694}"/>
              </a:ext>
            </a:extLst>
          </p:cNvPr>
          <p:cNvPicPr>
            <a:picLocks noChangeAspect="1"/>
          </p:cNvPicPr>
          <p:nvPr/>
        </p:nvPicPr>
        <p:blipFill>
          <a:blip r:embed="rId3"/>
          <a:stretch>
            <a:fillRect/>
          </a:stretch>
        </p:blipFill>
        <p:spPr>
          <a:xfrm>
            <a:off x="1600200" y="2539600"/>
            <a:ext cx="5607050" cy="2705661"/>
          </a:xfrm>
          <a:prstGeom prst="rect">
            <a:avLst/>
          </a:prstGeom>
        </p:spPr>
      </p:pic>
    </p:spTree>
    <p:extLst>
      <p:ext uri="{BB962C8B-B14F-4D97-AF65-F5344CB8AC3E}">
        <p14:creationId xmlns:p14="http://schemas.microsoft.com/office/powerpoint/2010/main" val="83725905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a:xfrm>
            <a:off x="457200" y="342902"/>
            <a:ext cx="8382000" cy="800100"/>
          </a:xfrm>
        </p:spPr>
        <p:txBody>
          <a:bodyPr/>
          <a:lstStyle/>
          <a:p>
            <a:r>
              <a:rPr lang="en-US" altLang="en-US" dirty="0"/>
              <a:t>Example 2. Medical Treatment</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buFont typeface="Wingdings" pitchFamily="2" charset="2"/>
              <a:buNone/>
            </a:pPr>
            <a:endParaRPr lang="en-US" altLang="en-US" sz="2800" dirty="0"/>
          </a:p>
        </p:txBody>
      </p:sp>
      <p:graphicFrame>
        <p:nvGraphicFramePr>
          <p:cNvPr id="2" name="Table 1">
            <a:extLst>
              <a:ext uri="{FF2B5EF4-FFF2-40B4-BE49-F238E27FC236}">
                <a16:creationId xmlns:a16="http://schemas.microsoft.com/office/drawing/2014/main" id="{17EF3389-CEB4-5309-7778-2CF72FB8D88F}"/>
              </a:ext>
            </a:extLst>
          </p:cNvPr>
          <p:cNvGraphicFramePr>
            <a:graphicFrameLocks noGrp="1"/>
          </p:cNvGraphicFramePr>
          <p:nvPr>
            <p:extLst>
              <p:ext uri="{D42A27DB-BD31-4B8C-83A1-F6EECF244321}">
                <p14:modId xmlns:p14="http://schemas.microsoft.com/office/powerpoint/2010/main" val="3688382266"/>
              </p:ext>
            </p:extLst>
          </p:nvPr>
        </p:nvGraphicFramePr>
        <p:xfrm>
          <a:off x="457200" y="1887004"/>
          <a:ext cx="8229600" cy="3083992"/>
        </p:xfrm>
        <a:graphic>
          <a:graphicData uri="http://schemas.openxmlformats.org/drawingml/2006/table">
            <a:tbl>
              <a:tblPr/>
              <a:tblGrid>
                <a:gridCol w="2057400">
                  <a:extLst>
                    <a:ext uri="{9D8B030D-6E8A-4147-A177-3AD203B41FA5}">
                      <a16:colId xmlns:a16="http://schemas.microsoft.com/office/drawing/2014/main" val="3806736043"/>
                    </a:ext>
                  </a:extLst>
                </a:gridCol>
                <a:gridCol w="2057400">
                  <a:extLst>
                    <a:ext uri="{9D8B030D-6E8A-4147-A177-3AD203B41FA5}">
                      <a16:colId xmlns:a16="http://schemas.microsoft.com/office/drawing/2014/main" val="2927442264"/>
                    </a:ext>
                  </a:extLst>
                </a:gridCol>
                <a:gridCol w="2057400">
                  <a:extLst>
                    <a:ext uri="{9D8B030D-6E8A-4147-A177-3AD203B41FA5}">
                      <a16:colId xmlns:a16="http://schemas.microsoft.com/office/drawing/2014/main" val="1800583917"/>
                    </a:ext>
                  </a:extLst>
                </a:gridCol>
                <a:gridCol w="2057400">
                  <a:extLst>
                    <a:ext uri="{9D8B030D-6E8A-4147-A177-3AD203B41FA5}">
                      <a16:colId xmlns:a16="http://schemas.microsoft.com/office/drawing/2014/main" val="3876500922"/>
                    </a:ext>
                  </a:extLst>
                </a:gridCol>
              </a:tblGrid>
              <a:tr h="449617">
                <a:tc>
                  <a:txBody>
                    <a:bodyPr/>
                    <a:lstStyle/>
                    <a:p>
                      <a:pPr algn="ctr"/>
                      <a:br>
                        <a:rPr lang="en-US" sz="1300" b="1">
                          <a:effectLst/>
                        </a:rPr>
                      </a:br>
                      <a:r>
                        <a:rPr lang="en-US" sz="1300" b="1">
                          <a:effectLst/>
                        </a:rPr>
                        <a:t>Recovery</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endParaRPr lang="en-US" sz="1300" b="1">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endParaRPr lang="en-US" sz="1300" b="1">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endParaRPr lang="en-US" sz="1300"/>
                    </a:p>
                  </a:txBody>
                  <a:tcPr marL="64231" marR="64231" marT="32116" marB="32116">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5980571"/>
                  </a:ext>
                </a:extLst>
              </a:tr>
              <a:tr h="256924">
                <a:tc>
                  <a:txBody>
                    <a:bodyPr/>
                    <a:lstStyle/>
                    <a:p>
                      <a:pPr algn="ctr"/>
                      <a:r>
                        <a:rPr lang="en-US" sz="1300" b="1">
                          <a:effectLst/>
                        </a:rPr>
                        <a:t>Treatment</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US" sz="1300" b="1">
                          <a:effectLst/>
                        </a:rPr>
                        <a:t>Yes</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US" sz="1300" b="1">
                          <a:effectLst/>
                        </a:rPr>
                        <a:t>No</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US" sz="1300" b="1">
                          <a:effectLst/>
                        </a:rPr>
                        <a:t>Recovery Rate</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1203229"/>
                  </a:ext>
                </a:extLst>
              </a:tr>
              <a:tr h="256924">
                <a:tc>
                  <a:txBody>
                    <a:bodyPr/>
                    <a:lstStyle/>
                    <a:p>
                      <a:r>
                        <a:rPr lang="en-US" sz="1300" i="1">
                          <a:effectLst/>
                        </a:rPr>
                        <a:t>Hospital A (40)</a:t>
                      </a:r>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2547425"/>
                  </a:ext>
                </a:extLst>
              </a:tr>
              <a:tr h="256924">
                <a:tc>
                  <a:txBody>
                    <a:bodyPr/>
                    <a:lstStyle/>
                    <a:p>
                      <a:r>
                        <a:rPr lang="en-US" sz="1300">
                          <a:effectLst/>
                        </a:rPr>
                        <a:t>Medication</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18</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12</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60%</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27423647"/>
                  </a:ext>
                </a:extLst>
              </a:tr>
              <a:tr h="256924">
                <a:tc>
                  <a:txBody>
                    <a:bodyPr/>
                    <a:lstStyle/>
                    <a:p>
                      <a:r>
                        <a:rPr lang="en-US" sz="1300">
                          <a:effectLst/>
                        </a:rPr>
                        <a:t>Placebo</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7</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3</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70%</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0476045"/>
                  </a:ext>
                </a:extLst>
              </a:tr>
              <a:tr h="256924">
                <a:tc>
                  <a:txBody>
                    <a:bodyPr/>
                    <a:lstStyle/>
                    <a:p>
                      <a:r>
                        <a:rPr lang="en-US" sz="1300" i="1">
                          <a:effectLst/>
                        </a:rPr>
                        <a:t>Hospital B (40)</a:t>
                      </a:r>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00514007"/>
                  </a:ext>
                </a:extLst>
              </a:tr>
              <a:tr h="256924">
                <a:tc>
                  <a:txBody>
                    <a:bodyPr/>
                    <a:lstStyle/>
                    <a:p>
                      <a:r>
                        <a:rPr lang="en-US" sz="1300">
                          <a:effectLst/>
                        </a:rPr>
                        <a:t>Medication</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2</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8</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20%</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10983978"/>
                  </a:ext>
                </a:extLst>
              </a:tr>
              <a:tr h="256924">
                <a:tc>
                  <a:txBody>
                    <a:bodyPr/>
                    <a:lstStyle/>
                    <a:p>
                      <a:r>
                        <a:rPr lang="en-US" sz="1300">
                          <a:effectLst/>
                        </a:rPr>
                        <a:t>Placebo</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9</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21</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30%</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59453684"/>
                  </a:ext>
                </a:extLst>
              </a:tr>
              <a:tr h="256924">
                <a:tc>
                  <a:txBody>
                    <a:bodyPr/>
                    <a:lstStyle/>
                    <a:p>
                      <a:r>
                        <a:rPr lang="en-US" sz="1300" i="1">
                          <a:effectLst/>
                        </a:rPr>
                        <a:t>Combined (80)</a:t>
                      </a:r>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endParaRPr lang="en-US" sz="1300">
                        <a:effectLst/>
                      </a:endParaRP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59546435"/>
                  </a:ext>
                </a:extLst>
              </a:tr>
              <a:tr h="256924">
                <a:tc>
                  <a:txBody>
                    <a:bodyPr/>
                    <a:lstStyle/>
                    <a:p>
                      <a:r>
                        <a:rPr lang="en-US" sz="1300">
                          <a:effectLst/>
                        </a:rPr>
                        <a:t>Medication</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20</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20</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50%</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510320"/>
                  </a:ext>
                </a:extLst>
              </a:tr>
              <a:tr h="256924">
                <a:tc>
                  <a:txBody>
                    <a:bodyPr/>
                    <a:lstStyle/>
                    <a:p>
                      <a:r>
                        <a:rPr lang="en-US" sz="1300">
                          <a:effectLst/>
                        </a:rPr>
                        <a:t>Placebo</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16</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a:effectLst/>
                        </a:rPr>
                        <a:t>24</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300" dirty="0">
                          <a:effectLst/>
                        </a:rPr>
                        <a:t>40%</a:t>
                      </a:r>
                    </a:p>
                  </a:txBody>
                  <a:tcPr marL="64231" marR="64231" marT="32116" marB="3211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12500430"/>
                  </a:ext>
                </a:extLst>
              </a:tr>
            </a:tbl>
          </a:graphicData>
        </a:graphic>
      </p:graphicFrame>
    </p:spTree>
    <p:extLst>
      <p:ext uri="{BB962C8B-B14F-4D97-AF65-F5344CB8AC3E}">
        <p14:creationId xmlns:p14="http://schemas.microsoft.com/office/powerpoint/2010/main" val="16662704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05F53B7A-C9FF-3322-D232-CCD5FC6CE638}"/>
              </a:ext>
            </a:extLst>
          </p:cNvPr>
          <p:cNvSpPr>
            <a:spLocks noGrp="1" noChangeArrowheads="1"/>
          </p:cNvSpPr>
          <p:nvPr>
            <p:ph type="title"/>
          </p:nvPr>
        </p:nvSpPr>
        <p:spPr>
          <a:xfrm>
            <a:off x="457200" y="342902"/>
            <a:ext cx="8382000" cy="800100"/>
          </a:xfrm>
        </p:spPr>
        <p:txBody>
          <a:bodyPr/>
          <a:lstStyle/>
          <a:p>
            <a:r>
              <a:rPr lang="en-US" altLang="en-US" dirty="0"/>
              <a:t>Example 2. Medical Treatment</a:t>
            </a:r>
          </a:p>
        </p:txBody>
      </p:sp>
      <p:sp>
        <p:nvSpPr>
          <p:cNvPr id="8" name="Rectangle 3">
            <a:extLst>
              <a:ext uri="{FF2B5EF4-FFF2-40B4-BE49-F238E27FC236}">
                <a16:creationId xmlns:a16="http://schemas.microsoft.com/office/drawing/2014/main" id="{5DA3DD5A-0F0D-C0D1-3306-0F3A6D8AE29E}"/>
              </a:ext>
            </a:extLst>
          </p:cNvPr>
          <p:cNvSpPr txBox="1">
            <a:spLocks noChangeArrowheads="1"/>
          </p:cNvSpPr>
          <p:nvPr/>
        </p:nvSpPr>
        <p:spPr>
          <a:xfrm>
            <a:off x="609600" y="5257800"/>
            <a:ext cx="8229600" cy="1371600"/>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buFont typeface="Wingdings" pitchFamily="2" charset="2"/>
              <a:buNone/>
            </a:pPr>
            <a:endParaRPr lang="en-US" altLang="en-US" sz="2800" dirty="0"/>
          </a:p>
        </p:txBody>
      </p:sp>
      <p:pic>
        <p:nvPicPr>
          <p:cNvPr id="3074" name="Picture 2" descr="Fig. 8  The DAG of Example 3.">
            <a:extLst>
              <a:ext uri="{FF2B5EF4-FFF2-40B4-BE49-F238E27FC236}">
                <a16:creationId xmlns:a16="http://schemas.microsoft.com/office/drawing/2014/main" id="{1AA32DC7-3BC8-170A-A74E-F2CBB7982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59147"/>
            <a:ext cx="5346700" cy="23807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EF3A9A-D175-66EB-2E88-14D8C9178718}"/>
              </a:ext>
            </a:extLst>
          </p:cNvPr>
          <p:cNvSpPr txBox="1"/>
          <p:nvPr/>
        </p:nvSpPr>
        <p:spPr>
          <a:xfrm>
            <a:off x="1981200" y="4238211"/>
            <a:ext cx="4572000" cy="646331"/>
          </a:xfrm>
          <a:prstGeom prst="rect">
            <a:avLst/>
          </a:prstGeom>
          <a:noFill/>
        </p:spPr>
        <p:txBody>
          <a:bodyPr wrap="square">
            <a:spAutoFit/>
          </a:bodyPr>
          <a:lstStyle/>
          <a:p>
            <a:pPr algn="ctr" fontAlgn="base"/>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R</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H</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T</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R</a:t>
            </a:r>
            <a:r>
              <a:rPr lang="en-US" b="0" i="0" u="none" strike="noStrike" dirty="0">
                <a:solidFill>
                  <a:srgbClr val="333333"/>
                </a:solidFill>
                <a:effectLst/>
                <a:latin typeface="STIXVariants"/>
              </a:rPr>
              <a:t>|</a:t>
            </a:r>
            <a:r>
              <a:rPr lang="en-US" b="0" i="0" u="none" strike="noStrike" dirty="0">
                <a:solidFill>
                  <a:srgbClr val="333333"/>
                </a:solidFill>
                <a:effectLst/>
                <a:latin typeface="STIXGeneral-Italic"/>
              </a:rPr>
              <a:t>H</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T</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T</a:t>
            </a:r>
            <a:r>
              <a:rPr lang="en-US" b="0" i="0" u="none" strike="noStrike" dirty="0">
                <a:solidFill>
                  <a:srgbClr val="333333"/>
                </a:solidFill>
                <a:effectLst/>
                <a:latin typeface="STIXVariants"/>
              </a:rPr>
              <a:t>|</a:t>
            </a:r>
            <a:r>
              <a:rPr lang="en-US" b="0" i="0" u="none" strike="noStrike" dirty="0">
                <a:solidFill>
                  <a:srgbClr val="333333"/>
                </a:solidFill>
                <a:effectLst/>
                <a:latin typeface="STIXGeneral-Italic"/>
              </a:rPr>
              <a:t>H</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P</a:t>
            </a:r>
            <a:r>
              <a:rPr lang="en-US" b="0" i="0" u="none" strike="noStrike" dirty="0">
                <a:solidFill>
                  <a:srgbClr val="333333"/>
                </a:solidFill>
                <a:effectLst/>
                <a:latin typeface="STIXGeneral-Regular"/>
              </a:rPr>
              <a:t>(</a:t>
            </a:r>
            <a:r>
              <a:rPr lang="en-US" b="0" i="0" u="none" strike="noStrike" dirty="0">
                <a:solidFill>
                  <a:srgbClr val="333333"/>
                </a:solidFill>
                <a:effectLst/>
                <a:latin typeface="STIXGeneral-Italic"/>
              </a:rPr>
              <a:t>H</a:t>
            </a:r>
            <a:r>
              <a:rPr lang="en-US" b="0" i="0" u="none" strike="noStrike" dirty="0">
                <a:solidFill>
                  <a:srgbClr val="333333"/>
                </a:solidFill>
                <a:effectLst/>
                <a:latin typeface="STIXGeneral-Regular"/>
              </a:rPr>
              <a:t>)</a:t>
            </a:r>
            <a:br>
              <a:rPr lang="en-US" dirty="0"/>
            </a:br>
            <a:endParaRPr lang="en-US" dirty="0"/>
          </a:p>
        </p:txBody>
      </p:sp>
      <p:pic>
        <p:nvPicPr>
          <p:cNvPr id="4" name="Picture 3">
            <a:extLst>
              <a:ext uri="{FF2B5EF4-FFF2-40B4-BE49-F238E27FC236}">
                <a16:creationId xmlns:a16="http://schemas.microsoft.com/office/drawing/2014/main" id="{6967DE7F-FCD3-4411-552E-D475D14B47FD}"/>
              </a:ext>
            </a:extLst>
          </p:cNvPr>
          <p:cNvPicPr>
            <a:picLocks noChangeAspect="1"/>
          </p:cNvPicPr>
          <p:nvPr/>
        </p:nvPicPr>
        <p:blipFill>
          <a:blip r:embed="rId4"/>
          <a:stretch>
            <a:fillRect/>
          </a:stretch>
        </p:blipFill>
        <p:spPr>
          <a:xfrm>
            <a:off x="1806615" y="4673386"/>
            <a:ext cx="5153146" cy="2169745"/>
          </a:xfrm>
          <a:prstGeom prst="rect">
            <a:avLst/>
          </a:prstGeom>
        </p:spPr>
      </p:pic>
    </p:spTree>
    <p:extLst>
      <p:ext uri="{BB962C8B-B14F-4D97-AF65-F5344CB8AC3E}">
        <p14:creationId xmlns:p14="http://schemas.microsoft.com/office/powerpoint/2010/main" val="1195542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extLst>
    <a:ext uri="{05A4C25C-085E-4340-85A3-A5531E510DB2}">
      <thm15:themeFamily xmlns:thm15="http://schemas.microsoft.com/office/thememl/2012/main" name="WPI" id="{B0B12548-DAA8-5642-9A42-538A74540A84}" vid="{0F0B0552-B88C-6640-9318-D1C19E12F8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Lecture1-foundations</Template>
  <TotalTime>44208</TotalTime>
  <Words>833</Words>
  <Application>Microsoft Macintosh PowerPoint</Application>
  <PresentationFormat>On-screen Show (4:3)</PresentationFormat>
  <Paragraphs>135</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Century Schoolbook</vt:lpstr>
      <vt:lpstr>Courier New</vt:lpstr>
      <vt:lpstr>Open Sans</vt:lpstr>
      <vt:lpstr>STIXGeneral-Italic</vt:lpstr>
      <vt:lpstr>STIXGeneral-Regular</vt:lpstr>
      <vt:lpstr>STIXVariants</vt:lpstr>
      <vt:lpstr>Verdana</vt:lpstr>
      <vt:lpstr>Wingdings</vt:lpstr>
      <vt:lpstr>WPI</vt:lpstr>
      <vt:lpstr>CS583 Probabilistic Graphical Models</vt:lpstr>
      <vt:lpstr>Probabilistic causality</vt:lpstr>
      <vt:lpstr>Interventions</vt:lpstr>
      <vt:lpstr>Do-calculus</vt:lpstr>
      <vt:lpstr>Example 1. Monty Hall</vt:lpstr>
      <vt:lpstr>Example 1. Monty Hall</vt:lpstr>
      <vt:lpstr>Example 1. Monty Hall</vt:lpstr>
      <vt:lpstr>Example 2. Medical Treatment</vt:lpstr>
      <vt:lpstr>Example 2. Medical Treatment</vt:lpstr>
      <vt:lpstr>Example 2. Medical Treatment</vt:lpstr>
      <vt:lpstr>Example 2. Medical Treatment</vt:lpstr>
      <vt:lpstr>Inference with Causal Models</vt:lpstr>
      <vt:lpstr>Research Paper</vt:lpstr>
      <vt:lpstr>Cell Expression</vt:lpstr>
      <vt:lpstr>RNA-Seq</vt:lpstr>
      <vt:lpstr>Cell Expression</vt:lpstr>
      <vt:lpstr>Cell Differentiation Problem</vt:lpstr>
      <vt:lpstr>Cell expressions as DAGs</vt:lpstr>
      <vt:lpstr>Interventions</vt:lpstr>
      <vt:lpstr>Results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583 - Probabilistic Graphical Models</dc:title>
  <dc:creator>Mustafa</dc:creator>
  <cp:lastModifiedBy>Narykov, Oleksandr</cp:lastModifiedBy>
  <cp:revision>431</cp:revision>
  <dcterms:created xsi:type="dcterms:W3CDTF">2011-08-15T21:03:01Z</dcterms:created>
  <dcterms:modified xsi:type="dcterms:W3CDTF">2024-04-02T21:59:44Z</dcterms:modified>
</cp:coreProperties>
</file>